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75" r:id="rId3"/>
    <p:sldId id="277" r:id="rId4"/>
    <p:sldId id="276" r:id="rId5"/>
    <p:sldId id="257" r:id="rId6"/>
    <p:sldId id="287" r:id="rId7"/>
    <p:sldId id="258" r:id="rId8"/>
    <p:sldId id="260" r:id="rId9"/>
    <p:sldId id="274" r:id="rId10"/>
    <p:sldId id="259" r:id="rId11"/>
    <p:sldId id="282" r:id="rId12"/>
    <p:sldId id="283" r:id="rId13"/>
    <p:sldId id="284" r:id="rId14"/>
    <p:sldId id="286" r:id="rId15"/>
    <p:sldId id="281" r:id="rId16"/>
    <p:sldId id="278" r:id="rId17"/>
    <p:sldId id="279" r:id="rId18"/>
    <p:sldId id="280" r:id="rId19"/>
    <p:sldId id="262" r:id="rId20"/>
    <p:sldId id="263" r:id="rId21"/>
    <p:sldId id="264" r:id="rId22"/>
    <p:sldId id="265" r:id="rId23"/>
    <p:sldId id="266" r:id="rId24"/>
    <p:sldId id="269" r:id="rId25"/>
    <p:sldId id="267" r:id="rId26"/>
    <p:sldId id="268" r:id="rId27"/>
    <p:sldId id="270" r:id="rId28"/>
    <p:sldId id="271" r:id="rId29"/>
    <p:sldId id="272" r:id="rId30"/>
    <p:sldId id="27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85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AA7243-9AD4-1E48-9FAD-8DAC905BEE73}" type="datetimeFigureOut">
              <a:rPr lang="en-US" smtClean="0"/>
              <a:t>10/18/18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a-IN" smtClean="0"/>
              <a:t>Click to edit Master text styles</a:t>
            </a:r>
          </a:p>
          <a:p>
            <a:pPr lvl="1"/>
            <a:r>
              <a:rPr lang="ta-IN" smtClean="0"/>
              <a:t>Second level</a:t>
            </a:r>
          </a:p>
          <a:p>
            <a:pPr lvl="2"/>
            <a:r>
              <a:rPr lang="ta-IN" smtClean="0"/>
              <a:t>Third level</a:t>
            </a:r>
          </a:p>
          <a:p>
            <a:pPr lvl="3"/>
            <a:r>
              <a:rPr lang="ta-IN" smtClean="0"/>
              <a:t>Fourth level</a:t>
            </a:r>
          </a:p>
          <a:p>
            <a:pPr lvl="4"/>
            <a:r>
              <a:rPr lang="ta-I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E692-7FAC-7940-90F8-81EEF3B45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2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 primenom nasilja, pretnjom da će napasti na život ili telo, drskim ili bezobzirnim ponašanjem ugrožava spokojstvo, telesni integritet ili duševno stanje člana svoje porodice,</a:t>
            </a:r>
            <a:b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kazniće se zatvorom od tri meseca do tri godine.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 Ako je pri izvršenju dela iz stava 1. ovog člana korišćeno oružje, opasno oruđe ili drugo sredstvo podobno da telo teško povredi ili zdravlje teško naruši,</a:t>
            </a:r>
            <a:b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učinilac će se kazniti zatvorom od šest meseci do pet godina.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(3) Ako je usled dela iz st. 1. i 2. ovog člana nastupila teška telesna povreda ili teško narušavanje zdravlja ili su učinjena prema maloletnom licu,</a:t>
            </a:r>
            <a:b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učinilac će se kazniti zatvorom od dve do deset godina.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(4) Ako je usled dela iz st. 1, 2. i 3. ovog člana nastupila smrt člana porodice,</a:t>
            </a:r>
            <a:b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učinilac će se kazniti zatvorom od tri do petnaest godina.</a:t>
            </a:r>
            <a:b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(5) Ko prekrši mere zaštite od nasilja u porodici koje mu je sud odredio na osnovu zakona kojim se uređuju porodični odnosi,</a:t>
            </a:r>
            <a:b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hr-H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kazniće se zatvorom od tri meseca do tri godine i novčanom kaznom.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57E692-7FAC-7940-90F8-81EEF3B45F2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88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10/18/18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10/18/18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10/18/18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10/18/18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10/18/18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162800" y="4261508"/>
            <a:ext cx="1981200" cy="1828800"/>
          </a:xfrm>
        </p:spPr>
        <p:txBody>
          <a:bodyPr>
            <a:normAutofit/>
          </a:bodyPr>
          <a:lstStyle/>
          <a:p>
            <a:r>
              <a:rPr lang="ta-IN" dirty="0" smtClean="0">
                <a:latin typeface="Arial"/>
                <a:cs typeface="Arial"/>
              </a:rPr>
              <a:t>Zaštita žena i devojčica </a:t>
            </a:r>
          </a:p>
          <a:p>
            <a:r>
              <a:rPr lang="ta-IN" dirty="0" smtClean="0">
                <a:latin typeface="Arial"/>
                <a:cs typeface="Arial"/>
              </a:rPr>
              <a:t>od rodno zasnovanog nasilja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421653"/>
            <a:ext cx="6324600" cy="1828800"/>
          </a:xfrm>
        </p:spPr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ZAŠTITA MIGRANTKINJA I IZBEGLICA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013" y="144340"/>
            <a:ext cx="3565387" cy="15668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9400" y="144340"/>
            <a:ext cx="2038086" cy="156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016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" y="2070307"/>
            <a:ext cx="4040188" cy="3687763"/>
          </a:xfrm>
        </p:spPr>
        <p:txBody>
          <a:bodyPr/>
          <a:lstStyle/>
          <a:p>
            <a:pPr marL="45720" indent="0">
              <a:buNone/>
            </a:pPr>
            <a:endParaRPr lang="ta-IN" dirty="0" smtClean="0"/>
          </a:p>
          <a:p>
            <a:r>
              <a:rPr lang="en-US" dirty="0" smtClean="0">
                <a:latin typeface="Arial"/>
                <a:cs typeface="Arial"/>
              </a:rPr>
              <a:t>K</a:t>
            </a:r>
            <a:r>
              <a:rPr lang="ta-IN" dirty="0" smtClean="0">
                <a:latin typeface="Arial"/>
                <a:cs typeface="Arial"/>
              </a:rPr>
              <a:t>ulturni medijatori</a:t>
            </a:r>
          </a:p>
          <a:p>
            <a:r>
              <a:rPr lang="en-US" dirty="0" smtClean="0">
                <a:latin typeface="Arial"/>
                <a:cs typeface="Arial"/>
              </a:rPr>
              <a:t>P</a:t>
            </a:r>
            <a:r>
              <a:rPr lang="ta-IN" dirty="0" smtClean="0">
                <a:latin typeface="Arial"/>
                <a:cs typeface="Arial"/>
              </a:rPr>
              <a:t>revoditeljice</a:t>
            </a:r>
          </a:p>
          <a:p>
            <a:r>
              <a:rPr lang="en-US" dirty="0" smtClean="0">
                <a:latin typeface="Arial"/>
                <a:cs typeface="Arial"/>
              </a:rPr>
              <a:t>P</a:t>
            </a:r>
            <a:r>
              <a:rPr lang="ta-IN" dirty="0" smtClean="0">
                <a:latin typeface="Arial"/>
                <a:cs typeface="Arial"/>
              </a:rPr>
              <a:t>siholozi</a:t>
            </a:r>
          </a:p>
          <a:p>
            <a:r>
              <a:rPr lang="en-US" dirty="0" smtClean="0">
                <a:latin typeface="Arial"/>
                <a:cs typeface="Arial"/>
              </a:rPr>
              <a:t>S</a:t>
            </a:r>
            <a:r>
              <a:rPr lang="ta-IN" dirty="0" smtClean="0">
                <a:latin typeface="Arial"/>
                <a:cs typeface="Arial"/>
              </a:rPr>
              <a:t>ocijalni radnici</a:t>
            </a:r>
          </a:p>
          <a:p>
            <a:r>
              <a:rPr lang="en-US" dirty="0" smtClean="0">
                <a:latin typeface="Arial"/>
                <a:cs typeface="Arial"/>
              </a:rPr>
              <a:t>P</a:t>
            </a:r>
            <a:r>
              <a:rPr lang="ta-IN" dirty="0" smtClean="0">
                <a:latin typeface="Arial"/>
                <a:cs typeface="Arial"/>
              </a:rPr>
              <a:t>ravnici</a:t>
            </a:r>
          </a:p>
          <a:p>
            <a:r>
              <a:rPr lang="en-US" dirty="0" smtClean="0">
                <a:latin typeface="Arial"/>
                <a:cs typeface="Arial"/>
              </a:rPr>
              <a:t>P</a:t>
            </a:r>
            <a:r>
              <a:rPr lang="ta-IN" dirty="0" smtClean="0">
                <a:latin typeface="Arial"/>
                <a:cs typeface="Arial"/>
              </a:rPr>
              <a:t>olicija </a:t>
            </a:r>
          </a:p>
          <a:p>
            <a:r>
              <a:rPr lang="en-US" dirty="0" smtClean="0">
                <a:latin typeface="Arial"/>
                <a:cs typeface="Arial"/>
              </a:rPr>
              <a:t>Z</a:t>
            </a:r>
            <a:r>
              <a:rPr lang="ta-IN" dirty="0" smtClean="0">
                <a:latin typeface="Arial"/>
                <a:cs typeface="Arial"/>
              </a:rPr>
              <a:t>dravstveni radnici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r>
              <a:rPr lang="ta-IN" b="1" dirty="0" smtClean="0">
                <a:latin typeface="Arial"/>
                <a:cs typeface="Arial"/>
              </a:rPr>
              <a:t>PODRŠKA I OSNAŽIVANJE ŽENA, KAO I ŽRTAVA NASILJA I EKSPLATACIJE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ta-IN" dirty="0" smtClean="0"/>
              <a:t>odrška NA TERENU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2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2198" y="304800"/>
            <a:ext cx="6537588" cy="6437561"/>
          </a:xfrm>
        </p:spPr>
        <p:txBody>
          <a:bodyPr>
            <a:normAutofit fontScale="47500" lnSpcReduction="20000"/>
          </a:bodyPr>
          <a:lstStyle/>
          <a:p>
            <a:pPr marL="45720" indent="0">
              <a:buNone/>
            </a:pPr>
            <a:r>
              <a:rPr lang="hr-HR" sz="5100" b="1" dirty="0" smtClean="0">
                <a:latin typeface="Arial"/>
                <a:cs typeface="Arial"/>
              </a:rPr>
              <a:t>KONVENCIJA O ELIMINACIJI </a:t>
            </a:r>
          </a:p>
          <a:p>
            <a:pPr marL="45720" indent="0">
              <a:buNone/>
            </a:pPr>
            <a:r>
              <a:rPr lang="hr-HR" sz="5100" b="1" dirty="0" smtClean="0">
                <a:latin typeface="Arial"/>
                <a:cs typeface="Arial"/>
              </a:rPr>
              <a:t>SVIH OBLIKA DISKRIMINACIJE ŽENA</a:t>
            </a:r>
          </a:p>
          <a:p>
            <a:pPr marL="45720" indent="0">
              <a:buNone/>
            </a:pPr>
            <a:endParaRPr lang="hr-HR" sz="4500" b="1" dirty="0" smtClean="0">
              <a:latin typeface="Arial"/>
              <a:cs typeface="Arial"/>
            </a:endParaRPr>
          </a:p>
          <a:p>
            <a:pPr marL="274320" lvl="1" indent="-274320" algn="just">
              <a:spcBef>
                <a:spcPts val="580"/>
              </a:spcBef>
              <a:defRPr/>
            </a:pPr>
            <a:r>
              <a:rPr lang="hr-HR" sz="3800" b="1" dirty="0" smtClean="0">
                <a:latin typeface="Arial"/>
                <a:cs typeface="Arial"/>
              </a:rPr>
              <a:t>Član 6</a:t>
            </a:r>
            <a:r>
              <a:rPr lang="hr-HR" sz="3800" dirty="0" smtClean="0">
                <a:latin typeface="Arial"/>
                <a:cs typeface="Arial"/>
              </a:rPr>
              <a:t>: Države članice se obavezuju da preduzimaju sve podesne mere, uključujući i zakonodavne, radi suzbijanja svih oblika trgovine ženama, kao i iskorišćavanja prostitucije žena</a:t>
            </a:r>
          </a:p>
          <a:p>
            <a:pPr marL="0" lvl="1" indent="0" algn="just">
              <a:spcBef>
                <a:spcPts val="580"/>
              </a:spcBef>
              <a:buNone/>
              <a:defRPr/>
            </a:pPr>
            <a:endParaRPr lang="hr-HR" sz="3800" dirty="0" smtClean="0">
              <a:latin typeface="Arial"/>
              <a:cs typeface="Arial"/>
            </a:endParaRPr>
          </a:p>
          <a:p>
            <a:pPr marL="274320" lvl="1" indent="-274320" algn="just">
              <a:spcBef>
                <a:spcPts val="580"/>
              </a:spcBef>
              <a:defRPr/>
            </a:pPr>
            <a:r>
              <a:rPr lang="hr-HR" sz="3800" b="1" dirty="0" smtClean="0">
                <a:latin typeface="Arial"/>
                <a:cs typeface="Arial"/>
              </a:rPr>
              <a:t>Član 9: </a:t>
            </a:r>
            <a:r>
              <a:rPr lang="hr-HR" sz="3800" dirty="0" smtClean="0">
                <a:latin typeface="Arial"/>
                <a:cs typeface="Arial"/>
              </a:rPr>
              <a:t>- garantuje jednaka prava na sticanje, menjanje i zadržavanje državljanstva </a:t>
            </a:r>
          </a:p>
          <a:p>
            <a:pPr marL="274320" lvl="1" indent="-274320" algn="just">
              <a:spcBef>
                <a:spcPts val="580"/>
              </a:spcBef>
              <a:defRPr/>
            </a:pPr>
            <a:endParaRPr lang="hr-HR" sz="3800" dirty="0" smtClean="0">
              <a:latin typeface="Arial"/>
              <a:cs typeface="Arial"/>
            </a:endParaRPr>
          </a:p>
          <a:p>
            <a:pPr marL="274320" lvl="1" indent="-274320" algn="just">
              <a:spcBef>
                <a:spcPts val="580"/>
              </a:spcBef>
              <a:defRPr/>
            </a:pPr>
            <a:r>
              <a:rPr lang="hr-HR" sz="3800" b="1" dirty="0" smtClean="0">
                <a:latin typeface="Arial"/>
                <a:cs typeface="Arial"/>
              </a:rPr>
              <a:t>Član 16: </a:t>
            </a:r>
            <a:r>
              <a:rPr lang="hr-HR" sz="3800" dirty="0" smtClean="0">
                <a:latin typeface="Arial"/>
                <a:cs typeface="Arial"/>
              </a:rPr>
              <a:t>obavezuje države da obezbede ženama jednako pravo na slobodan izbor bračnog druga i sklapanje braka samo po slobodnoj volji i uz potpunu saglasnost</a:t>
            </a:r>
          </a:p>
          <a:p>
            <a:pPr marL="45720" indent="0">
              <a:buNone/>
            </a:pPr>
            <a:endParaRPr lang="hr-HR" dirty="0" smtClean="0"/>
          </a:p>
          <a:p>
            <a:pPr marL="45720" indent="0" algn="just">
              <a:buNone/>
            </a:pPr>
            <a:endParaRPr lang="hr-HR" sz="2900" dirty="0" smtClean="0">
              <a:latin typeface="Arial"/>
              <a:cs typeface="Arial"/>
            </a:endParaRPr>
          </a:p>
          <a:p>
            <a:pPr marL="45720" indent="0" algn="just">
              <a:buNone/>
            </a:pPr>
            <a:r>
              <a:rPr lang="hr-HR" sz="3400" dirty="0" smtClean="0">
                <a:latin typeface="Arial"/>
                <a:cs typeface="Arial"/>
              </a:rPr>
              <a:t>GBV - osnov u faktorima poput ideologije o privilegijama koje muškarci imaju u odnosu na žene, socijalnim normama koje se tiču muškosti, potrebom za uspostavljanjem i održanjem kontrole muške moći i kontrole, prisilno održanje rodnih uloga, prevencija, obeshrabrenje i kažnjavanje za “neprihvatljivo” ponašanje žena</a:t>
            </a:r>
            <a:r>
              <a:rPr lang="hr-HR" sz="2900" dirty="0" smtClean="0">
                <a:latin typeface="Arial"/>
                <a:cs typeface="Arial"/>
              </a:rPr>
              <a:t>.</a:t>
            </a:r>
          </a:p>
          <a:p>
            <a:pPr marL="45720" indent="0">
              <a:buNone/>
            </a:pPr>
            <a:endParaRPr lang="hr-HR" sz="2900" dirty="0" smtClean="0"/>
          </a:p>
          <a:p>
            <a:pPr marL="45720" indent="0">
              <a:buNone/>
            </a:pPr>
            <a:r>
              <a:rPr lang="hr-HR" sz="2900" dirty="0" smtClean="0"/>
              <a:t>Opšti komentar br. 6, par. 25.</a:t>
            </a:r>
            <a:endParaRPr lang="hr-HR" sz="29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a-IN" dirty="0" smtClean="0"/>
              <a:t>međunarodna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39273" y="457200"/>
            <a:ext cx="1944031" cy="1673352"/>
          </a:xfrm>
        </p:spPr>
        <p:txBody>
          <a:bodyPr/>
          <a:lstStyle/>
          <a:p>
            <a:r>
              <a:rPr lang="ta-IN" dirty="0" smtClean="0"/>
              <a:t>Zakonska regulativa</a:t>
            </a:r>
            <a:br>
              <a:rPr lang="ta-IN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05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35165" y="304800"/>
            <a:ext cx="6600298" cy="6374841"/>
          </a:xfrm>
        </p:spPr>
        <p:txBody>
          <a:bodyPr>
            <a:normAutofit fontScale="55000" lnSpcReduction="20000"/>
          </a:bodyPr>
          <a:lstStyle/>
          <a:p>
            <a:pPr marL="45720" indent="0">
              <a:buNone/>
            </a:pPr>
            <a:r>
              <a:rPr lang="hr-HR" sz="3800" b="1" dirty="0" smtClean="0">
                <a:latin typeface="Arial"/>
                <a:cs typeface="Arial"/>
              </a:rPr>
              <a:t>KONVENCIJA SAVETA EVROPE O SPREČAVANJU I BORBI PROTIV NASILJA NAD ŽENAMA I NASILJA U PORODICI (tzv. Istanbulska konvencija).</a:t>
            </a:r>
          </a:p>
          <a:p>
            <a:pPr marL="45720" indent="0">
              <a:buNone/>
            </a:pPr>
            <a:endParaRPr lang="hr-HR" b="1" dirty="0" smtClean="0">
              <a:latin typeface="Arial"/>
              <a:cs typeface="Arial"/>
            </a:endParaRPr>
          </a:p>
          <a:p>
            <a:r>
              <a:rPr lang="hr-HR" dirty="0" smtClean="0">
                <a:latin typeface="Arial"/>
                <a:cs typeface="Arial"/>
              </a:rPr>
              <a:t>Član 4 stav 1</a:t>
            </a:r>
          </a:p>
          <a:p>
            <a:pPr marL="45720" indent="0">
              <a:buNone/>
            </a:pPr>
            <a:r>
              <a:rPr lang="hr-HR" dirty="0" smtClean="0">
                <a:latin typeface="Arial"/>
                <a:cs typeface="Arial"/>
              </a:rPr>
              <a:t>Države će obezbediti mere zaštite prava žrtava, bez diskriminacije po bilo kom osnovu, uključujući i status migranta ili izbeglice.</a:t>
            </a:r>
          </a:p>
          <a:p>
            <a:pPr marL="45720" indent="0">
              <a:buNone/>
            </a:pPr>
            <a:endParaRPr lang="hr-HR" dirty="0" smtClean="0">
              <a:latin typeface="Arial"/>
              <a:cs typeface="Arial"/>
            </a:endParaRPr>
          </a:p>
          <a:p>
            <a:r>
              <a:rPr lang="hr-HR" dirty="0" smtClean="0">
                <a:latin typeface="Arial"/>
                <a:cs typeface="Arial"/>
              </a:rPr>
              <a:t>Član 60</a:t>
            </a:r>
          </a:p>
          <a:p>
            <a:pPr marL="45720" indent="0">
              <a:buNone/>
            </a:pPr>
            <a:r>
              <a:rPr lang="hr-HR" dirty="0" smtClean="0">
                <a:latin typeface="Arial"/>
                <a:cs typeface="Arial"/>
              </a:rPr>
              <a:t>Rodno zasnovano nasilje treba da bude prepoznato kao oblik proganjanja, ali i kao vid ozbiljnog ugrožavanja koja je osnov za dobijanje supsidijarne zaštite</a:t>
            </a:r>
          </a:p>
          <a:p>
            <a:pPr marL="45720" indent="0">
              <a:buNone/>
            </a:pPr>
            <a:endParaRPr lang="hr-HR" dirty="0" smtClean="0">
              <a:latin typeface="Arial"/>
              <a:cs typeface="Arial"/>
            </a:endParaRPr>
          </a:p>
          <a:p>
            <a:r>
              <a:rPr lang="hr-HR" dirty="0" smtClean="0">
                <a:latin typeface="Arial"/>
                <a:cs typeface="Arial"/>
              </a:rPr>
              <a:t>Član 61</a:t>
            </a:r>
          </a:p>
          <a:p>
            <a:pPr marL="45720" indent="0">
              <a:buNone/>
            </a:pPr>
            <a:r>
              <a:rPr lang="hr-HR" dirty="0" smtClean="0">
                <a:latin typeface="Arial"/>
                <a:cs typeface="Arial"/>
              </a:rPr>
              <a:t>Konvencija nalaže državama da preduzmu sve mere kako bi poštovale princip zabrane proterivanja i kako bi obezbedile da žrtve nasilja nad ženama kojima je potrebna zaštita, nezavisno od njihovog boravišnog statusa, ne budu vraćene u zemlju u kojoj bi bile u riziku ili bile podvrgnute mučenju i drugim oblicima zlostavljanja.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a-IN" dirty="0" smtClean="0"/>
              <a:t>međunarodna</a:t>
            </a:r>
            <a:endParaRPr lang="en-US" dirty="0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7023595" y="457200"/>
            <a:ext cx="1944031" cy="1673352"/>
          </a:xfrm>
        </p:spPr>
        <p:txBody>
          <a:bodyPr/>
          <a:lstStyle/>
          <a:p>
            <a:r>
              <a:rPr lang="ta-IN" dirty="0" smtClean="0"/>
              <a:t>Zakonska regulativa</a:t>
            </a:r>
            <a:br>
              <a:rPr lang="ta-IN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670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74140" y="9407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Istanbulska konvencija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6778" y="1719071"/>
            <a:ext cx="8857882" cy="4991930"/>
          </a:xfrm>
        </p:spPr>
        <p:txBody>
          <a:bodyPr>
            <a:noAutofit/>
          </a:bodyPr>
          <a:lstStyle/>
          <a:p>
            <a:pPr algn="just"/>
            <a:r>
              <a:rPr lang="sr-Latn-CS" sz="1500" dirty="0">
                <a:solidFill>
                  <a:schemeClr val="tx1"/>
                </a:solidFill>
                <a:latin typeface="Arial"/>
                <a:cs typeface="Arial"/>
              </a:rPr>
              <a:t>Obavezuje Srbiju da uvede nova krivična dela kao što su proganjanje i seksualno uznemiravanje i da izmeni zakonske definicije silovanja i nasilja u porodici, ali i da sprovede istraživanja u cilju formiranja baze podataka kao bi se došlo da adekvatnih mera za prevenciju i zaštitu žrtava porodičnog </a:t>
            </a:r>
            <a:r>
              <a:rPr lang="sr-Latn-CS" sz="1500" dirty="0" smtClean="0">
                <a:solidFill>
                  <a:schemeClr val="tx1"/>
                </a:solidFill>
                <a:latin typeface="Arial"/>
                <a:cs typeface="Arial"/>
              </a:rPr>
              <a:t>nasilja</a:t>
            </a:r>
            <a:endParaRPr lang="ta-IN" sz="15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algn="just"/>
            <a:endParaRPr lang="en-GB" sz="800" dirty="0">
              <a:solidFill>
                <a:schemeClr val="tx1"/>
              </a:solidFill>
              <a:latin typeface="Arial"/>
              <a:cs typeface="Arial"/>
            </a:endParaRPr>
          </a:p>
          <a:p>
            <a:r>
              <a:rPr lang="hr-HR" sz="1500" dirty="0" smtClean="0">
                <a:solidFill>
                  <a:schemeClr val="tx1"/>
                </a:solidFill>
                <a:latin typeface="Arial"/>
                <a:cs typeface="Arial"/>
              </a:rPr>
              <a:t>Detaljno reguliše </a:t>
            </a:r>
            <a:r>
              <a:rPr lang="x-none" sz="1500" dirty="0" smtClean="0">
                <a:solidFill>
                  <a:schemeClr val="tx1"/>
                </a:solidFill>
                <a:latin typeface="Arial"/>
                <a:cs typeface="Arial"/>
              </a:rPr>
              <a:t>prevenciju</a:t>
            </a:r>
            <a:r>
              <a:rPr lang="x-none" sz="1500" dirty="0" smtClean="0">
                <a:solidFill>
                  <a:schemeClr val="tx1"/>
                </a:solidFill>
                <a:latin typeface="Arial"/>
                <a:cs typeface="Arial"/>
              </a:rPr>
              <a:t>, zaštitu, procesuiranje, ali i participaciju žrtava i uvodi obavezne programe za učinioce nasilja (tzv. 4P – prevention, protection, prosecution, participation)</a:t>
            </a:r>
            <a:endParaRPr lang="sr-Latn-CS" sz="15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endParaRPr lang="ta-IN" sz="800" dirty="0" smtClean="0">
              <a:latin typeface="Arial"/>
              <a:cs typeface="Arial"/>
            </a:endParaRPr>
          </a:p>
          <a:p>
            <a:r>
              <a:rPr lang="x-none" sz="1500" dirty="0" smtClean="0">
                <a:solidFill>
                  <a:schemeClr val="tx1"/>
                </a:solidFill>
                <a:latin typeface="Arial"/>
                <a:cs typeface="Arial"/>
              </a:rPr>
              <a:t>Zahteva standard potpune posvećenosti (</a:t>
            </a:r>
            <a:r>
              <a:rPr lang="x-none" sz="1500" i="1" dirty="0" smtClean="0">
                <a:solidFill>
                  <a:schemeClr val="tx1"/>
                </a:solidFill>
                <a:latin typeface="Arial"/>
                <a:cs typeface="Arial"/>
              </a:rPr>
              <a:t>„due diligence“) u prevenciji, zaštiti, </a:t>
            </a:r>
            <a:r>
              <a:rPr lang="x-none" sz="1500" dirty="0" smtClean="0">
                <a:solidFill>
                  <a:schemeClr val="tx1"/>
                </a:solidFill>
                <a:latin typeface="Arial"/>
                <a:cs typeface="Arial"/>
              </a:rPr>
              <a:t>procesuiranju i sankcionisanju akata nasilja</a:t>
            </a:r>
            <a:endParaRPr lang="ta-IN" sz="15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marL="45720" indent="0">
              <a:buNone/>
            </a:pPr>
            <a:endParaRPr lang="x-none" sz="800" dirty="0" smtClean="0">
              <a:latin typeface="Arial"/>
              <a:cs typeface="Arial"/>
            </a:endParaRPr>
          </a:p>
          <a:p>
            <a:r>
              <a:rPr lang="en-GB" sz="1500" dirty="0" smtClean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x-none" sz="1500" dirty="0" smtClean="0">
                <a:solidFill>
                  <a:srgbClr val="000000"/>
                </a:solidFill>
                <a:latin typeface="Arial"/>
                <a:cs typeface="Arial"/>
              </a:rPr>
              <a:t>efiniše nasilje nad ženama kao oblik diskriminacije i kršenje ljudskih prava;</a:t>
            </a:r>
            <a:endParaRPr lang="ta-IN" sz="15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 marL="45720" indent="0">
              <a:buNone/>
            </a:pPr>
            <a:endParaRPr lang="x-none" sz="800" dirty="0" smtClean="0">
              <a:latin typeface="Arial"/>
              <a:cs typeface="Arial"/>
            </a:endParaRPr>
          </a:p>
          <a:p>
            <a:r>
              <a:rPr lang="en-GB" sz="1500" dirty="0" smtClean="0">
                <a:solidFill>
                  <a:srgbClr val="000000"/>
                </a:solidFill>
                <a:latin typeface="Arial"/>
                <a:cs typeface="Arial"/>
              </a:rPr>
              <a:t>U</a:t>
            </a:r>
            <a:r>
              <a:rPr lang="x-none" sz="1500" dirty="0" smtClean="0">
                <a:solidFill>
                  <a:srgbClr val="000000"/>
                </a:solidFill>
                <a:latin typeface="Arial"/>
                <a:cs typeface="Arial"/>
              </a:rPr>
              <a:t>spostavlja jasne veze između nasilja nad ženama i rodnih nejednakosti</a:t>
            </a:r>
          </a:p>
          <a:p>
            <a:endParaRPr lang="ta-IN" sz="800" dirty="0" smtClean="0">
              <a:latin typeface="Arial"/>
              <a:cs typeface="Arial"/>
            </a:endParaRPr>
          </a:p>
          <a:p>
            <a:r>
              <a:rPr lang="x-none" sz="1500" dirty="0" smtClean="0">
                <a:solidFill>
                  <a:srgbClr val="000000"/>
                </a:solidFill>
                <a:latin typeface="Arial"/>
                <a:cs typeface="Arial"/>
              </a:rPr>
              <a:t>Uspostavlja jasne standarde u oblastima zakonodavstva, prevencije, obuhvatnih mera pravne i institucionalne zaštite i podrške žrtvama</a:t>
            </a:r>
          </a:p>
          <a:p>
            <a:endParaRPr lang="ta-IN" sz="800" dirty="0" smtClean="0">
              <a:latin typeface="Arial"/>
              <a:cs typeface="Arial"/>
            </a:endParaRPr>
          </a:p>
          <a:p>
            <a:r>
              <a:rPr lang="x-none" sz="1500" dirty="0" smtClean="0">
                <a:solidFill>
                  <a:srgbClr val="000000"/>
                </a:solidFill>
                <a:latin typeface="Arial"/>
                <a:cs typeface="Arial"/>
              </a:rPr>
              <a:t>Iziskuje znatne promene u zakonodavnom i strateškom okviru za prevenciju i suzbijanje nasilja nad ženama u mnogim zemljama – članicama Saveta Evrope, uključujući i Srbiju</a:t>
            </a:r>
          </a:p>
        </p:txBody>
      </p:sp>
    </p:spTree>
    <p:extLst>
      <p:ext uri="{BB962C8B-B14F-4D97-AF65-F5344CB8AC3E}">
        <p14:creationId xmlns:p14="http://schemas.microsoft.com/office/powerpoint/2010/main" val="13648884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8131" y="141120"/>
            <a:ext cx="6647331" cy="653852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Z</a:t>
            </a:r>
            <a:r>
              <a:rPr lang="ta-IN" sz="20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AKON O SPREČAVANJU NASILJA U PORODICI</a:t>
            </a:r>
          </a:p>
          <a:p>
            <a:pPr marL="45720" indent="0">
              <a:buNone/>
            </a:pPr>
            <a:endParaRPr lang="ta-IN" sz="800" b="1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hr-HR" sz="1600" dirty="0" smtClean="0">
                <a:latin typeface="Arial"/>
                <a:cs typeface="Arial"/>
              </a:rPr>
              <a:t>Član 3 </a:t>
            </a:r>
          </a:p>
          <a:p>
            <a:pPr marL="45720" indent="0">
              <a:buNone/>
            </a:pPr>
            <a:r>
              <a:rPr lang="hr-HR" sz="1600" dirty="0" smtClean="0">
                <a:latin typeface="Arial"/>
                <a:cs typeface="Arial"/>
              </a:rPr>
              <a:t>Postoje dve grupe mera: mere kojima se otkriva da li preti neposredna opasnost od nasilja u porodici i mere koje se primenjuju kada je neposredna opasnost otkrivena. </a:t>
            </a:r>
          </a:p>
          <a:p>
            <a:pPr marL="45720" indent="0">
              <a:buNone/>
            </a:pPr>
            <a:endParaRPr lang="ta-IN" sz="1600" dirty="0">
              <a:latin typeface="Arial"/>
              <a:cs typeface="Arial"/>
            </a:endParaRPr>
          </a:p>
          <a:p>
            <a:r>
              <a:rPr lang="hr-HR" sz="1600" dirty="0">
                <a:latin typeface="Arial"/>
                <a:cs typeface="Arial"/>
              </a:rPr>
              <a:t>Član 13</a:t>
            </a:r>
            <a:r>
              <a:rPr lang="hr-HR" sz="1600" dirty="0" smtClean="0">
                <a:latin typeface="Arial"/>
                <a:cs typeface="Arial"/>
              </a:rPr>
              <a:t>.</a:t>
            </a:r>
            <a:endParaRPr lang="ta-IN" sz="1600" dirty="0" smtClean="0">
              <a:latin typeface="Arial"/>
              <a:cs typeface="Arial"/>
            </a:endParaRPr>
          </a:p>
          <a:p>
            <a:pPr marL="45720" indent="0">
              <a:buNone/>
            </a:pPr>
            <a:r>
              <a:rPr lang="hr-HR" sz="1600" dirty="0" smtClean="0">
                <a:latin typeface="Arial"/>
                <a:cs typeface="Arial"/>
              </a:rPr>
              <a:t>Zakon jasno definiše obavezu svih aktera da svaku sumnju na porodično nasilje odmah prijave policiji ili tužiocu. od momenta prijavljivanja definisani su postupci ključnih aktera.</a:t>
            </a:r>
          </a:p>
          <a:p>
            <a:pPr marL="45720" indent="0">
              <a:buNone/>
            </a:pPr>
            <a:endParaRPr lang="ta-IN" sz="900" dirty="0">
              <a:latin typeface="Arial"/>
              <a:cs typeface="Arial"/>
            </a:endParaRPr>
          </a:p>
          <a:p>
            <a:pPr marL="45720" indent="0">
              <a:buNone/>
            </a:pPr>
            <a:r>
              <a:rPr lang="ta-IN" sz="20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KRIVIČNI ZAKONIK</a:t>
            </a:r>
            <a:endParaRPr lang="ta-IN" sz="2000" b="1" dirty="0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45720" indent="0">
              <a:buNone/>
            </a:pPr>
            <a:endParaRPr lang="ta-IN" sz="900" dirty="0" smtClean="0">
              <a:latin typeface="Arial"/>
              <a:cs typeface="Arial"/>
            </a:endParaRPr>
          </a:p>
          <a:p>
            <a:r>
              <a:rPr lang="ta-IN" sz="1600" dirty="0" smtClean="0">
                <a:latin typeface="Arial"/>
                <a:cs typeface="Arial"/>
              </a:rPr>
              <a:t>Član </a:t>
            </a:r>
            <a:r>
              <a:rPr lang="ta-IN" sz="1600" dirty="0">
                <a:latin typeface="Arial"/>
                <a:cs typeface="Arial"/>
              </a:rPr>
              <a:t>194 </a:t>
            </a:r>
            <a:r>
              <a:rPr lang="mr-IN" sz="1600" dirty="0">
                <a:latin typeface="Arial"/>
                <a:cs typeface="Arial"/>
              </a:rPr>
              <a:t>–</a:t>
            </a:r>
            <a:r>
              <a:rPr lang="ta-IN" sz="1600" dirty="0">
                <a:latin typeface="Arial"/>
                <a:cs typeface="Arial"/>
              </a:rPr>
              <a:t> Nasilje u </a:t>
            </a:r>
            <a:r>
              <a:rPr lang="ta-IN" sz="1600" dirty="0" smtClean="0">
                <a:latin typeface="Arial"/>
                <a:cs typeface="Arial"/>
              </a:rPr>
              <a:t>Porodici</a:t>
            </a:r>
          </a:p>
          <a:p>
            <a:r>
              <a:rPr lang="ta-IN" sz="1600" dirty="0" smtClean="0">
                <a:latin typeface="Arial"/>
                <a:cs typeface="Arial"/>
              </a:rPr>
              <a:t>Član 388 </a:t>
            </a:r>
            <a:r>
              <a:rPr lang="mr-IN" sz="1600" dirty="0" smtClean="0">
                <a:latin typeface="Arial"/>
                <a:cs typeface="Arial"/>
              </a:rPr>
              <a:t>–</a:t>
            </a:r>
            <a:r>
              <a:rPr lang="ta-IN" sz="1600" dirty="0" smtClean="0">
                <a:latin typeface="Arial"/>
                <a:cs typeface="Arial"/>
              </a:rPr>
              <a:t> Trgovina ljudima</a:t>
            </a:r>
          </a:p>
          <a:p>
            <a:pPr marL="45720" indent="0">
              <a:buNone/>
            </a:pPr>
            <a:endParaRPr lang="ta-IN" sz="900" b="1" dirty="0" smtClean="0">
              <a:solidFill>
                <a:schemeClr val="accent4">
                  <a:lumMod val="50000"/>
                </a:schemeClr>
              </a:solidFill>
              <a:latin typeface="Arial"/>
              <a:cs typeface="Arial"/>
            </a:endParaRPr>
          </a:p>
          <a:p>
            <a:pPr marL="45720" indent="0">
              <a:buNone/>
            </a:pPr>
            <a:r>
              <a:rPr lang="ta-IN" sz="2000" b="1" dirty="0" smtClean="0">
                <a:solidFill>
                  <a:schemeClr val="accent4">
                    <a:lumMod val="50000"/>
                  </a:schemeClr>
                </a:solidFill>
                <a:latin typeface="Arial"/>
                <a:cs typeface="Arial"/>
              </a:rPr>
              <a:t>ZAKON O JAVNOM REDU I MIRU</a:t>
            </a:r>
            <a:endParaRPr lang="ta-IN" sz="2000" dirty="0" smtClean="0">
              <a:latin typeface="Arial"/>
              <a:cs typeface="Arial"/>
            </a:endParaRPr>
          </a:p>
          <a:p>
            <a:r>
              <a:rPr lang="ta-IN" sz="1600" dirty="0" smtClean="0">
                <a:latin typeface="Arial"/>
                <a:cs typeface="Arial"/>
              </a:rPr>
              <a:t>Član 3 </a:t>
            </a:r>
            <a:r>
              <a:rPr lang="mr-IN" sz="1600" dirty="0" smtClean="0">
                <a:latin typeface="Arial"/>
                <a:cs typeface="Arial"/>
              </a:rPr>
              <a:t>–</a:t>
            </a:r>
            <a:r>
              <a:rPr lang="ta-IN" sz="1600" dirty="0" smtClean="0">
                <a:latin typeface="Arial"/>
                <a:cs typeface="Arial"/>
              </a:rPr>
              <a:t> Značenje izraza</a:t>
            </a:r>
          </a:p>
          <a:p>
            <a:r>
              <a:rPr lang="ta-IN" sz="1600" dirty="0" smtClean="0">
                <a:latin typeface="Arial"/>
                <a:cs typeface="Arial"/>
              </a:rPr>
              <a:t>Član 7 </a:t>
            </a:r>
            <a:r>
              <a:rPr lang="mr-IN" sz="1600" dirty="0" smtClean="0">
                <a:latin typeface="Arial"/>
                <a:cs typeface="Arial"/>
              </a:rPr>
              <a:t>–</a:t>
            </a:r>
            <a:r>
              <a:rPr lang="ta-IN" sz="1600" dirty="0" smtClean="0">
                <a:latin typeface="Arial"/>
                <a:cs typeface="Arial"/>
              </a:rPr>
              <a:t> Svađa, vika i buka na javnom mestu</a:t>
            </a:r>
          </a:p>
          <a:p>
            <a:r>
              <a:rPr lang="ta-IN" sz="1600" dirty="0" smtClean="0">
                <a:latin typeface="Arial"/>
                <a:cs typeface="Arial"/>
              </a:rPr>
              <a:t>Član 8 </a:t>
            </a:r>
            <a:r>
              <a:rPr lang="mr-IN" sz="1600" dirty="0" smtClean="0">
                <a:latin typeface="Arial"/>
                <a:cs typeface="Arial"/>
              </a:rPr>
              <a:t>–</a:t>
            </a:r>
            <a:r>
              <a:rPr lang="ta-IN" sz="1600" dirty="0" smtClean="0">
                <a:latin typeface="Arial"/>
                <a:cs typeface="Arial"/>
              </a:rPr>
              <a:t> Nepristojno, drsko i bezobzirno ponašanje</a:t>
            </a:r>
          </a:p>
          <a:p>
            <a:r>
              <a:rPr lang="ta-IN" sz="1600" dirty="0" smtClean="0">
                <a:latin typeface="Arial"/>
                <a:cs typeface="Arial"/>
              </a:rPr>
              <a:t>Član 9 </a:t>
            </a:r>
            <a:r>
              <a:rPr lang="mr-IN" sz="1600" dirty="0" smtClean="0">
                <a:latin typeface="Arial"/>
                <a:cs typeface="Arial"/>
              </a:rPr>
              <a:t>–</a:t>
            </a:r>
            <a:r>
              <a:rPr lang="ta-IN" sz="1600" dirty="0" smtClean="0">
                <a:latin typeface="Arial"/>
                <a:cs typeface="Arial"/>
              </a:rPr>
              <a:t> Vređanje, vršenje nasilja, pretnja ili tuča</a:t>
            </a:r>
          </a:p>
          <a:p>
            <a:endParaRPr lang="ta-IN" sz="1400" dirty="0" smtClean="0">
              <a:latin typeface="Arial"/>
              <a:cs typeface="Arial"/>
            </a:endParaRPr>
          </a:p>
          <a:p>
            <a:pPr>
              <a:buFont typeface="Arial"/>
              <a:buChar char="•"/>
            </a:pPr>
            <a:endParaRPr lang="ta-IN" sz="1400" dirty="0">
              <a:latin typeface="Arial"/>
              <a:cs typeface="Arial"/>
            </a:endParaRPr>
          </a:p>
          <a:p>
            <a:endParaRPr lang="ta-IN" sz="1400" dirty="0">
              <a:latin typeface="Arial"/>
              <a:cs typeface="Arial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a-IN" dirty="0" smtClean="0"/>
          </a:p>
          <a:p>
            <a:r>
              <a:rPr lang="ta-IN" dirty="0" smtClean="0"/>
              <a:t>Republika Srbija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023595" y="457200"/>
            <a:ext cx="1944031" cy="1673352"/>
          </a:xfrm>
        </p:spPr>
        <p:txBody>
          <a:bodyPr/>
          <a:lstStyle/>
          <a:p>
            <a:r>
              <a:rPr lang="en-US" dirty="0" smtClean="0"/>
              <a:t>Z</a:t>
            </a:r>
            <a:r>
              <a:rPr lang="ta-IN" dirty="0" smtClean="0"/>
              <a:t>akonska regulativa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977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66520" y="304800"/>
            <a:ext cx="6210480" cy="5853113"/>
          </a:xfrm>
        </p:spPr>
        <p:txBody>
          <a:bodyPr>
            <a:normAutofit/>
          </a:bodyPr>
          <a:lstStyle/>
          <a:p>
            <a:r>
              <a:rPr lang="ta-IN" sz="2400" dirty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Z</a:t>
            </a:r>
            <a:r>
              <a:rPr lang="ta-IN" sz="2400" dirty="0" smtClean="0">
                <a:solidFill>
                  <a:schemeClr val="accent4">
                    <a:lumMod val="75000"/>
                  </a:schemeClr>
                </a:solidFill>
                <a:latin typeface="Arial"/>
                <a:cs typeface="Arial"/>
              </a:rPr>
              <a:t>akon o socijalnoj zaštiti</a:t>
            </a:r>
          </a:p>
          <a:p>
            <a:r>
              <a:rPr lang="ta-IN" sz="2400" dirty="0">
                <a:solidFill>
                  <a:srgbClr val="655450"/>
                </a:solidFill>
                <a:latin typeface="Arial"/>
                <a:cs typeface="Arial"/>
              </a:rPr>
              <a:t>Z</a:t>
            </a:r>
            <a:r>
              <a:rPr lang="ta-IN" sz="2400" dirty="0" smtClean="0">
                <a:solidFill>
                  <a:srgbClr val="655450"/>
                </a:solidFill>
                <a:latin typeface="Arial"/>
                <a:cs typeface="Arial"/>
              </a:rPr>
              <a:t>akon o prekršajima</a:t>
            </a:r>
          </a:p>
          <a:p>
            <a:r>
              <a:rPr lang="en-US" sz="2400" dirty="0" smtClean="0">
                <a:latin typeface="Arial"/>
                <a:cs typeface="Arial"/>
              </a:rPr>
              <a:t>P</a:t>
            </a:r>
            <a:r>
              <a:rPr lang="ta-IN" sz="2400" dirty="0" smtClean="0">
                <a:latin typeface="Arial"/>
                <a:cs typeface="Arial"/>
              </a:rPr>
              <a:t>rotokoli </a:t>
            </a:r>
            <a:r>
              <a:rPr lang="ta-IN" sz="2400" dirty="0">
                <a:latin typeface="Arial"/>
                <a:cs typeface="Arial"/>
              </a:rPr>
              <a:t>o postupanju u zaštiti od </a:t>
            </a:r>
            <a:r>
              <a:rPr lang="ta-IN" sz="2400" dirty="0" smtClean="0">
                <a:latin typeface="Arial"/>
                <a:cs typeface="Arial"/>
              </a:rPr>
              <a:t>nasilja</a:t>
            </a:r>
          </a:p>
          <a:p>
            <a:endParaRPr lang="ta-IN" dirty="0" smtClean="0">
              <a:latin typeface="Arial"/>
              <a:cs typeface="Arial"/>
            </a:endParaRPr>
          </a:p>
          <a:p>
            <a:r>
              <a:rPr lang="ta-IN" dirty="0" smtClean="0">
                <a:latin typeface="Arial"/>
                <a:cs typeface="Arial"/>
              </a:rPr>
              <a:t>STANDARDNE </a:t>
            </a:r>
            <a:r>
              <a:rPr lang="ta-IN" dirty="0">
                <a:latin typeface="Arial"/>
                <a:cs typeface="Arial"/>
              </a:rPr>
              <a:t>OPERATIVNE PROCEDURE RS za zaštitu lica iz mešovitih migracija od rodno zasnovanog nasilja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a-IN" dirty="0" smtClean="0"/>
          </a:p>
          <a:p>
            <a:r>
              <a:rPr lang="ta-IN" dirty="0" smtClean="0"/>
              <a:t>Republika Srbija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</a:t>
            </a:r>
            <a:r>
              <a:rPr lang="ta-IN" dirty="0" smtClean="0"/>
              <a:t>akonska regulativa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6224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endParaRPr lang="ta-IN" dirty="0" smtClean="0"/>
          </a:p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r>
              <a:rPr lang="ta-IN" sz="4000" dirty="0" smtClean="0">
                <a:latin typeface="Arial"/>
                <a:cs typeface="Arial"/>
              </a:rPr>
              <a:t>VEŽBA</a:t>
            </a:r>
          </a:p>
          <a:p>
            <a:pPr marL="45720" indent="0" algn="ctr">
              <a:buNone/>
            </a:pPr>
            <a:r>
              <a:rPr lang="ta-IN" sz="4000" dirty="0" smtClean="0">
                <a:latin typeface="Arial"/>
                <a:cs typeface="Arial"/>
              </a:rPr>
              <a:t>Rad u malim grupama na Standarnim Operativnim Procedurama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935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86855" y="614989"/>
            <a:ext cx="8407400" cy="5495326"/>
          </a:xfrm>
          <a:ln>
            <a:solidFill>
              <a:srgbClr val="FF7F01"/>
            </a:solidFill>
          </a:ln>
        </p:spPr>
        <p:txBody>
          <a:bodyPr>
            <a:normAutofit lnSpcReduction="10000"/>
          </a:bodyPr>
          <a:lstStyle/>
          <a:p>
            <a:pPr marL="45720" lvl="0" indent="0">
              <a:buNone/>
            </a:pPr>
            <a:r>
              <a:rPr lang="ta-IN" sz="2400" b="1" dirty="0" smtClean="0">
                <a:latin typeface="Arial"/>
                <a:cs typeface="Arial"/>
              </a:rPr>
              <a:t>1. GRUPA:</a:t>
            </a:r>
          </a:p>
          <a:p>
            <a:pPr marL="45720" lvl="0" indent="0" algn="just">
              <a:buNone/>
            </a:pPr>
            <a:r>
              <a:rPr lang="hr-HR" sz="2400" dirty="0" smtClean="0">
                <a:latin typeface="Arial"/>
                <a:cs typeface="Arial"/>
              </a:rPr>
              <a:t>Navesti </a:t>
            </a:r>
            <a:r>
              <a:rPr lang="ta-IN" sz="2400" dirty="0">
                <a:latin typeface="Arial"/>
                <a:cs typeface="Arial"/>
              </a:rPr>
              <a:t>Š</a:t>
            </a:r>
            <a:r>
              <a:rPr lang="hr-HR" sz="2400" dirty="0" smtClean="0">
                <a:latin typeface="Arial"/>
                <a:cs typeface="Arial"/>
              </a:rPr>
              <a:t>ta </a:t>
            </a:r>
            <a:r>
              <a:rPr lang="hr-HR" sz="2400" dirty="0">
                <a:latin typeface="Arial"/>
                <a:cs typeface="Arial"/>
              </a:rPr>
              <a:t>je sve potrebno uraditi kada je u pitanju informisanje i registracija </a:t>
            </a:r>
            <a:r>
              <a:rPr lang="hr-HR" sz="2400" dirty="0" smtClean="0">
                <a:latin typeface="Arial"/>
                <a:cs typeface="Arial"/>
              </a:rPr>
              <a:t>migrantkinja.</a:t>
            </a:r>
            <a:endParaRPr lang="en-US" sz="2400" dirty="0">
              <a:latin typeface="Arial"/>
              <a:cs typeface="Arial"/>
            </a:endParaRPr>
          </a:p>
          <a:p>
            <a:pPr marL="45720" lvl="0" indent="0">
              <a:buNone/>
            </a:pPr>
            <a:endParaRPr lang="ta-IN" sz="2400" dirty="0" smtClean="0">
              <a:latin typeface="Arial"/>
              <a:cs typeface="Arial"/>
            </a:endParaRPr>
          </a:p>
          <a:p>
            <a:pPr marL="45720" lvl="0" indent="0">
              <a:buNone/>
            </a:pPr>
            <a:r>
              <a:rPr lang="ta-IN" sz="2400" b="1" dirty="0" smtClean="0">
                <a:latin typeface="Arial"/>
                <a:cs typeface="Arial"/>
              </a:rPr>
              <a:t>2. GRUPA:</a:t>
            </a:r>
          </a:p>
          <a:p>
            <a:pPr marL="45720" lvl="0" indent="0">
              <a:buNone/>
            </a:pPr>
            <a:r>
              <a:rPr lang="ta-IN" sz="2400" dirty="0" smtClean="0">
                <a:latin typeface="Arial"/>
                <a:cs typeface="Arial"/>
              </a:rPr>
              <a:t>Š</a:t>
            </a:r>
            <a:r>
              <a:rPr lang="hr-HR" sz="2400" dirty="0" smtClean="0">
                <a:latin typeface="Arial"/>
                <a:cs typeface="Arial"/>
              </a:rPr>
              <a:t>ta </a:t>
            </a:r>
            <a:r>
              <a:rPr lang="hr-HR" sz="2400" dirty="0">
                <a:latin typeface="Arial"/>
                <a:cs typeface="Arial"/>
              </a:rPr>
              <a:t>nam pomaže da identifikujemo žrtve i ko su one </a:t>
            </a:r>
            <a:r>
              <a:rPr lang="hr-HR" sz="2400" dirty="0" smtClean="0">
                <a:latin typeface="Arial"/>
                <a:cs typeface="Arial"/>
              </a:rPr>
              <a:t>najčešće?</a:t>
            </a:r>
            <a:endParaRPr lang="ta-IN" sz="2400" dirty="0">
              <a:latin typeface="Arial"/>
              <a:cs typeface="Arial"/>
            </a:endParaRPr>
          </a:p>
          <a:p>
            <a:pPr marL="45720" lvl="0" indent="0">
              <a:buNone/>
            </a:pPr>
            <a:endParaRPr lang="ta-IN" sz="2400" dirty="0">
              <a:latin typeface="Arial"/>
              <a:cs typeface="Arial"/>
            </a:endParaRPr>
          </a:p>
          <a:p>
            <a:pPr marL="45720" lvl="0" indent="0">
              <a:buNone/>
            </a:pPr>
            <a:r>
              <a:rPr lang="ta-IN" sz="2400" b="1" dirty="0" smtClean="0">
                <a:latin typeface="Arial"/>
                <a:cs typeface="Arial"/>
              </a:rPr>
              <a:t>3. GRUPA:</a:t>
            </a:r>
          </a:p>
          <a:p>
            <a:pPr marL="45720" lvl="0" indent="0">
              <a:buNone/>
            </a:pPr>
            <a:r>
              <a:rPr lang="hr-HR" sz="2400" dirty="0" smtClean="0">
                <a:latin typeface="Arial"/>
                <a:cs typeface="Arial"/>
              </a:rPr>
              <a:t>Koje </a:t>
            </a:r>
            <a:r>
              <a:rPr lang="hr-HR" sz="2400" dirty="0">
                <a:latin typeface="Arial"/>
                <a:cs typeface="Arial"/>
              </a:rPr>
              <a:t>bi bile hitne, a koje specijalne mere </a:t>
            </a:r>
            <a:r>
              <a:rPr lang="hr-HR" sz="2400" dirty="0" smtClean="0">
                <a:latin typeface="Arial"/>
                <a:cs typeface="Arial"/>
              </a:rPr>
              <a:t>zaštite?</a:t>
            </a:r>
            <a:endParaRPr lang="ta-IN" sz="2400" dirty="0" smtClean="0">
              <a:latin typeface="Arial"/>
              <a:cs typeface="Arial"/>
            </a:endParaRPr>
          </a:p>
          <a:p>
            <a:pPr marL="45720" lvl="0" indent="0">
              <a:buNone/>
            </a:pPr>
            <a:endParaRPr lang="ta-IN" sz="2400" dirty="0">
              <a:latin typeface="Arial"/>
              <a:cs typeface="Arial"/>
            </a:endParaRPr>
          </a:p>
          <a:p>
            <a:pPr marL="45720" lvl="0" indent="0">
              <a:buNone/>
            </a:pPr>
            <a:r>
              <a:rPr lang="ta-IN" sz="2400" b="1" dirty="0" smtClean="0">
                <a:latin typeface="Arial"/>
                <a:cs typeface="Arial"/>
              </a:rPr>
              <a:t>4. GRUPA:</a:t>
            </a:r>
          </a:p>
          <a:p>
            <a:pPr marL="45720" lvl="0" indent="0">
              <a:buNone/>
            </a:pPr>
            <a:r>
              <a:rPr lang="ta-IN" sz="2400" dirty="0">
                <a:latin typeface="Arial"/>
                <a:cs typeface="Arial"/>
              </a:rPr>
              <a:t>Š</a:t>
            </a:r>
            <a:r>
              <a:rPr lang="hr-HR" sz="2400" dirty="0" smtClean="0">
                <a:latin typeface="Arial"/>
                <a:cs typeface="Arial"/>
              </a:rPr>
              <a:t>ta </a:t>
            </a:r>
            <a:r>
              <a:rPr lang="hr-HR" sz="2400" dirty="0">
                <a:latin typeface="Arial"/>
                <a:cs typeface="Arial"/>
              </a:rPr>
              <a:t>treba imati na umu kada radimo upućivanje žrtve na relevantne </a:t>
            </a:r>
            <a:r>
              <a:rPr lang="hr-HR" sz="2400" dirty="0" smtClean="0">
                <a:latin typeface="Arial"/>
                <a:cs typeface="Arial"/>
              </a:rPr>
              <a:t>i</a:t>
            </a:r>
            <a:r>
              <a:rPr lang="ta-IN" sz="2400" dirty="0" smtClean="0">
                <a:latin typeface="Arial"/>
                <a:cs typeface="Arial"/>
              </a:rPr>
              <a:t>nstitucije </a:t>
            </a:r>
            <a:r>
              <a:rPr lang="hr-HR" sz="2400" dirty="0" smtClean="0">
                <a:latin typeface="Arial"/>
                <a:cs typeface="Arial"/>
              </a:rPr>
              <a:t>i </a:t>
            </a:r>
            <a:r>
              <a:rPr lang="hr-HR" sz="2400" dirty="0">
                <a:latin typeface="Arial"/>
                <a:cs typeface="Arial"/>
              </a:rPr>
              <a:t>pružanje podrške i </a:t>
            </a:r>
            <a:r>
              <a:rPr lang="hr-HR" sz="2400" dirty="0" smtClean="0">
                <a:latin typeface="Arial"/>
                <a:cs typeface="Arial"/>
              </a:rPr>
              <a:t>zaštite?</a:t>
            </a:r>
            <a:endParaRPr lang="en-US" sz="2400" dirty="0">
              <a:latin typeface="Arial"/>
              <a:cs typeface="Arial"/>
            </a:endParaRPr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062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sz="2400" spc="200" dirty="0">
                <a:solidFill>
                  <a:prstClr val="white"/>
                </a:solidFill>
                <a:latin typeface="Arial"/>
                <a:cs typeface="Arial"/>
              </a:rPr>
              <a:t>STANDARDNE OPERATIVNE PROCEDURE RS za zaštitu lica iz mešovitih migracija od rodno zasnovanog nasilja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649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b="1" dirty="0" smtClean="0">
                <a:latin typeface="Arial"/>
                <a:cs typeface="Arial"/>
              </a:rPr>
              <a:t>1. </a:t>
            </a:r>
            <a:r>
              <a:rPr lang="en-US" b="1" dirty="0" smtClean="0">
                <a:latin typeface="Arial"/>
                <a:cs typeface="Arial"/>
              </a:rPr>
              <a:t>I</a:t>
            </a:r>
            <a:r>
              <a:rPr lang="ta-IN" b="1" dirty="0" smtClean="0">
                <a:latin typeface="Arial"/>
                <a:cs typeface="Arial"/>
              </a:rPr>
              <a:t>nformisanje</a:t>
            </a:r>
            <a:r>
              <a:rPr lang="ta-IN" sz="2800" b="1" dirty="0">
                <a:latin typeface="Arial"/>
                <a:cs typeface="Arial"/>
              </a:rPr>
              <a:t/>
            </a:r>
            <a:br>
              <a:rPr lang="ta-IN" sz="2800" b="1" dirty="0">
                <a:latin typeface="Arial"/>
                <a:cs typeface="Arial"/>
              </a:rPr>
            </a:br>
            <a:endParaRPr lang="en-US" sz="2800" dirty="0">
              <a:latin typeface="Arial"/>
              <a:cs typeface="Arial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2920" indent="-457200">
              <a:buFont typeface="+mj-lt"/>
              <a:buAutoNum type="arabicPeriod"/>
            </a:pPr>
            <a:endParaRPr lang="ta-IN" sz="2400" b="1" dirty="0">
              <a:latin typeface="Arial"/>
              <a:cs typeface="Arial"/>
            </a:endParaRPr>
          </a:p>
          <a:p>
            <a:pPr algn="just"/>
            <a:r>
              <a:rPr lang="en-US" sz="2400" b="1" dirty="0" smtClean="0">
                <a:latin typeface="Arial"/>
                <a:cs typeface="Arial"/>
              </a:rPr>
              <a:t>S</a:t>
            </a:r>
            <a:r>
              <a:rPr lang="ta-IN" sz="2400" b="1" dirty="0" smtClean="0">
                <a:latin typeface="Arial"/>
                <a:cs typeface="Arial"/>
              </a:rPr>
              <a:t>ve usluge dostupne migrantinjama, uključujući prevenciju i zaštitu od nasilja</a:t>
            </a:r>
          </a:p>
          <a:p>
            <a:endParaRPr lang="ta-IN" sz="2400" b="1" dirty="0" smtClean="0">
              <a:latin typeface="Arial"/>
              <a:cs typeface="Arial"/>
            </a:endParaRPr>
          </a:p>
          <a:p>
            <a:pPr algn="just"/>
            <a:r>
              <a:rPr lang="uz-Cyrl-UZ" sz="2400" dirty="0">
                <a:latin typeface="Arial"/>
                <a:cs typeface="Arial"/>
              </a:rPr>
              <a:t>Na osnovu Zakona o azilu Republike Srbije, faza informisanja počinje pre predaje zahteva za azil. 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2400" dirty="0" smtClean="0">
              <a:latin typeface="Arial"/>
              <a:cs typeface="Arial"/>
            </a:endParaRPr>
          </a:p>
          <a:p>
            <a:pPr algn="just"/>
            <a:r>
              <a:rPr lang="ta-IN" sz="2400" dirty="0" smtClean="0">
                <a:latin typeface="Arial"/>
                <a:cs typeface="Arial"/>
              </a:rPr>
              <a:t>P</a:t>
            </a:r>
            <a:r>
              <a:rPr lang="uz-Cyrl-UZ" sz="2400" dirty="0" smtClean="0">
                <a:latin typeface="Arial"/>
                <a:cs typeface="Arial"/>
              </a:rPr>
              <a:t>re </a:t>
            </a:r>
            <a:r>
              <a:rPr lang="uz-Cyrl-UZ" sz="2400" dirty="0">
                <a:latin typeface="Arial"/>
                <a:cs typeface="Arial"/>
              </a:rPr>
              <a:t>podnošenja zahteva tražilac će se poučiti o njegovim pravima i obavezama, a posebno o pravu na boravak, besplatnog prevodioca tokom postupka, pravnu pomoć i pravo na pristup UNHCR-u.</a:t>
            </a:r>
            <a:endParaRPr lang="en-US" sz="2400" dirty="0">
              <a:latin typeface="Arial"/>
              <a:cs typeface="Arial"/>
            </a:endParaRPr>
          </a:p>
          <a:p>
            <a:pPr marL="45720" indent="0">
              <a:buNone/>
            </a:pPr>
            <a:endParaRPr lang="ta-IN" sz="2400" b="1" dirty="0" smtClean="0"/>
          </a:p>
          <a:p>
            <a:endParaRPr lang="ta-IN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7497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23669" y="515328"/>
            <a:ext cx="8407400" cy="5610835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sr-Latn-CS" dirty="0">
                <a:latin typeface="Arial"/>
                <a:cs typeface="Arial"/>
              </a:rPr>
              <a:t>„</a:t>
            </a:r>
            <a:r>
              <a:rPr lang="sr-Latn-CS" sz="2800" dirty="0">
                <a:latin typeface="Arial"/>
                <a:cs typeface="Arial"/>
              </a:rPr>
              <a:t>Devojčice u adolescenciji predstavljaju </a:t>
            </a:r>
            <a:r>
              <a:rPr lang="sr-Latn-CS" sz="2800" b="1" i="1" dirty="0">
                <a:latin typeface="Arial"/>
                <a:cs typeface="Arial"/>
              </a:rPr>
              <a:t>posebno ranjivu grupu </a:t>
            </a:r>
            <a:r>
              <a:rPr lang="sr-Latn-CS" sz="2800" dirty="0">
                <a:latin typeface="Arial"/>
                <a:cs typeface="Arial"/>
              </a:rPr>
              <a:t>među ženama izbeglicama i tražiocima azila. </a:t>
            </a:r>
            <a:endParaRPr lang="ta-IN" sz="2800" dirty="0" smtClean="0">
              <a:latin typeface="Arial"/>
              <a:cs typeface="Arial"/>
            </a:endParaRPr>
          </a:p>
          <a:p>
            <a:pPr marL="45720" indent="0" algn="ctr">
              <a:buNone/>
            </a:pPr>
            <a:endParaRPr lang="ta-IN" sz="2800" dirty="0" smtClean="0">
              <a:latin typeface="Arial"/>
              <a:cs typeface="Arial"/>
            </a:endParaRPr>
          </a:p>
          <a:p>
            <a:pPr marL="45720" indent="0" algn="ctr">
              <a:buNone/>
            </a:pPr>
            <a:r>
              <a:rPr lang="sr-Latn-CS" sz="2800" dirty="0" smtClean="0">
                <a:latin typeface="Arial"/>
                <a:cs typeface="Arial"/>
              </a:rPr>
              <a:t>Tokom </a:t>
            </a:r>
            <a:r>
              <a:rPr lang="sr-Latn-CS" sz="2800" dirty="0">
                <a:latin typeface="Arial"/>
                <a:cs typeface="Arial"/>
              </a:rPr>
              <a:t>ratova i raseljavanja, devojčice su izloženije rodno zasnovanom nasilju, uključujući prevremeni i prinudni brak: </a:t>
            </a:r>
            <a:r>
              <a:rPr lang="sr-Latn-CS" sz="2800" b="1" dirty="0">
                <a:latin typeface="Arial"/>
                <a:cs typeface="Arial"/>
              </a:rPr>
              <a:t>oko 20% žena prenosi da su bile žrtve nekog oblika seksualnog nasilja </a:t>
            </a:r>
            <a:r>
              <a:rPr lang="sr-Latn-CS" sz="2800" dirty="0">
                <a:latin typeface="Arial"/>
                <a:cs typeface="Arial"/>
              </a:rPr>
              <a:t>kao deca, dok se izveštava o stopama prevalence od preko 35% u nekim delovima sveta; </a:t>
            </a:r>
            <a:r>
              <a:rPr lang="sr-Latn-CS" sz="2800" b="1" dirty="0">
                <a:latin typeface="Arial"/>
                <a:cs typeface="Arial"/>
              </a:rPr>
              <a:t>preko 60 miliona „devojčica nevesti“ </a:t>
            </a:r>
            <a:r>
              <a:rPr lang="sr-Latn-CS" sz="2800" dirty="0">
                <a:latin typeface="Arial"/>
                <a:cs typeface="Arial"/>
              </a:rPr>
              <a:t>prinuđeno je da se uda pre 18. godine; udate devojčice su u riziku od </a:t>
            </a:r>
            <a:r>
              <a:rPr lang="sr-Latn-CS" sz="2800" b="1" u="sng" dirty="0">
                <a:latin typeface="Arial"/>
                <a:cs typeface="Arial"/>
              </a:rPr>
              <a:t>partnerskog nasilja, kojem je izložena skoro jedna trećina žena </a:t>
            </a:r>
            <a:r>
              <a:rPr lang="sr-Latn-CS" sz="2800" dirty="0">
                <a:latin typeface="Arial"/>
                <a:cs typeface="Arial"/>
              </a:rPr>
              <a:t>širom sveta.“</a:t>
            </a:r>
            <a:endParaRPr lang="en-US" sz="2800" dirty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6943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Autofit/>
          </a:bodyPr>
          <a:lstStyle/>
          <a:p>
            <a:pPr algn="just"/>
            <a:r>
              <a:rPr lang="uz-Cyrl-UZ" sz="2400" dirty="0" smtClean="0">
                <a:latin typeface="Arial"/>
                <a:cs typeface="Arial"/>
              </a:rPr>
              <a:t>informacij</a:t>
            </a:r>
            <a:r>
              <a:rPr lang="ta-IN" sz="2400" dirty="0" smtClean="0">
                <a:latin typeface="Arial"/>
                <a:cs typeface="Arial"/>
              </a:rPr>
              <a:t>e</a:t>
            </a:r>
            <a:r>
              <a:rPr lang="uz-Cyrl-UZ" sz="2400" dirty="0" smtClean="0">
                <a:latin typeface="Arial"/>
                <a:cs typeface="Arial"/>
              </a:rPr>
              <a:t> </a:t>
            </a:r>
            <a:r>
              <a:rPr lang="uz-Cyrl-UZ" sz="2400" dirty="0">
                <a:latin typeface="Arial"/>
                <a:cs typeface="Arial"/>
              </a:rPr>
              <a:t>o prevenciji nasilja, zaštiti od nasilja i dostupnim uslugama, uključujući i savetovanje. 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2400" dirty="0">
              <a:latin typeface="Arial"/>
              <a:cs typeface="Arial"/>
            </a:endParaRPr>
          </a:p>
          <a:p>
            <a:r>
              <a:rPr lang="uz-Cyrl-UZ" sz="2400" dirty="0" smtClean="0">
                <a:latin typeface="Arial"/>
                <a:cs typeface="Arial"/>
              </a:rPr>
              <a:t>Sve </a:t>
            </a:r>
            <a:r>
              <a:rPr lang="uz-Cyrl-UZ" sz="2400" dirty="0">
                <a:latin typeface="Arial"/>
                <a:cs typeface="Arial"/>
              </a:rPr>
              <a:t>ove informacije treba da se pruže </a:t>
            </a:r>
            <a:r>
              <a:rPr lang="uz-Cyrl-UZ" sz="2400" b="1" u="sng" dirty="0">
                <a:latin typeface="Arial"/>
                <a:cs typeface="Arial"/>
              </a:rPr>
              <a:t>svim ženama u fazi izražavanja namere </a:t>
            </a:r>
            <a:r>
              <a:rPr lang="uz-Cyrl-UZ" sz="2400" b="1" dirty="0">
                <a:latin typeface="Arial"/>
                <a:cs typeface="Arial"/>
              </a:rPr>
              <a:t>i potom, </a:t>
            </a:r>
            <a:r>
              <a:rPr lang="uz-Cyrl-UZ" sz="2400" b="1" u="sng" dirty="0">
                <a:latin typeface="Arial"/>
                <a:cs typeface="Arial"/>
              </a:rPr>
              <a:t>fazi podnošenja zahteva za </a:t>
            </a:r>
            <a:r>
              <a:rPr lang="uz-Cyrl-UZ" sz="2400" b="1" u="sng" dirty="0" smtClean="0">
                <a:latin typeface="Arial"/>
                <a:cs typeface="Arial"/>
              </a:rPr>
              <a:t>azil</a:t>
            </a:r>
            <a:r>
              <a:rPr lang="uz-Cyrl-UZ" sz="2400" dirty="0" smtClean="0">
                <a:latin typeface="Arial"/>
                <a:cs typeface="Arial"/>
              </a:rPr>
              <a:t>.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1200" dirty="0">
              <a:latin typeface="Arial"/>
              <a:cs typeface="Arial"/>
            </a:endParaRPr>
          </a:p>
          <a:p>
            <a:r>
              <a:rPr lang="ta-IN" sz="2400" dirty="0">
                <a:latin typeface="Arial"/>
                <a:cs typeface="Arial"/>
              </a:rPr>
              <a:t>Ž</a:t>
            </a:r>
            <a:r>
              <a:rPr lang="uz-Cyrl-UZ" sz="2400" dirty="0" smtClean="0">
                <a:latin typeface="Arial"/>
                <a:cs typeface="Arial"/>
              </a:rPr>
              <a:t>ene </a:t>
            </a:r>
            <a:r>
              <a:rPr lang="uz-Cyrl-UZ" sz="2400" dirty="0">
                <a:latin typeface="Arial"/>
                <a:cs typeface="Arial"/>
              </a:rPr>
              <a:t>bi trebalo kontaktirati tamo gde su smeštene i ponuditi aktivnosti prevencije nasilja i informacije, kao i informacije o postupcima zaštite od nasilja, ali i svim pripadajućim </a:t>
            </a:r>
            <a:r>
              <a:rPr lang="uz-Cyrl-UZ" sz="2400" dirty="0" smtClean="0">
                <a:latin typeface="Arial"/>
                <a:cs typeface="Arial"/>
              </a:rPr>
              <a:t>pravima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1000" dirty="0">
              <a:latin typeface="Arial"/>
              <a:cs typeface="Arial"/>
            </a:endParaRPr>
          </a:p>
          <a:p>
            <a:pPr marL="45720" indent="0" algn="ctr">
              <a:buNone/>
            </a:pPr>
            <a:r>
              <a:rPr lang="en-US" sz="2400" b="1" i="1" dirty="0" smtClean="0">
                <a:latin typeface="Arial"/>
                <a:cs typeface="Arial"/>
              </a:rPr>
              <a:t>U</a:t>
            </a:r>
            <a:r>
              <a:rPr lang="ta-IN" sz="2400" b="1" i="1" dirty="0" smtClean="0">
                <a:latin typeface="Arial"/>
                <a:cs typeface="Arial"/>
              </a:rPr>
              <a:t>ključeni svi ključni akteri</a:t>
            </a:r>
            <a:r>
              <a:rPr lang="en-US" sz="2400" b="1" i="1" dirty="0" smtClean="0">
                <a:latin typeface="Arial"/>
                <a:cs typeface="Arial"/>
              </a:rPr>
              <a:t> </a:t>
            </a:r>
            <a:r>
              <a:rPr lang="ta-IN" sz="2400" b="1" i="1" dirty="0" smtClean="0">
                <a:latin typeface="Arial"/>
                <a:cs typeface="Arial"/>
              </a:rPr>
              <a:t>i proaktivni</a:t>
            </a:r>
            <a:endParaRPr lang="en-US" sz="2400" b="1" i="1" dirty="0">
              <a:latin typeface="Arial"/>
              <a:cs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1. informisanje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5520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z-Cyrl-UZ" sz="2400" dirty="0">
                <a:latin typeface="Arial"/>
                <a:cs typeface="Arial"/>
              </a:rPr>
              <a:t>voditi računa o tome da se ženi omogući da govori u svoje ime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2400" dirty="0" smtClean="0">
              <a:latin typeface="Arial"/>
              <a:cs typeface="Arial"/>
            </a:endParaRPr>
          </a:p>
          <a:p>
            <a:r>
              <a:rPr lang="uz-Cyrl-UZ" sz="2400" dirty="0">
                <a:latin typeface="Arial"/>
                <a:cs typeface="Arial"/>
              </a:rPr>
              <a:t>neophodno je da se muškarcima predoči da ne treba da govore u ime žena, bez obzira na prethodne navike i obrasce ponašanja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2400" dirty="0" smtClean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U</a:t>
            </a:r>
            <a:r>
              <a:rPr lang="ta-IN" sz="2400" dirty="0" smtClean="0">
                <a:latin typeface="Arial"/>
                <a:cs typeface="Arial"/>
              </a:rPr>
              <a:t>koliko se</a:t>
            </a:r>
            <a:r>
              <a:rPr lang="uz-Cyrl-UZ" sz="2400" dirty="0" smtClean="0">
                <a:latin typeface="Arial"/>
                <a:cs typeface="Arial"/>
              </a:rPr>
              <a:t> uoči </a:t>
            </a:r>
            <a:r>
              <a:rPr lang="uz-Cyrl-UZ" sz="2400" dirty="0">
                <a:latin typeface="Arial"/>
                <a:cs typeface="Arial"/>
              </a:rPr>
              <a:t>da je žena/devojčica žrtva nasilja ili trgovine </a:t>
            </a:r>
            <a:r>
              <a:rPr lang="uz-Cyrl-UZ" sz="2400" dirty="0" smtClean="0">
                <a:latin typeface="Arial"/>
                <a:cs typeface="Arial"/>
              </a:rPr>
              <a:t>ljudima</a:t>
            </a:r>
            <a:r>
              <a:rPr lang="ta-IN" sz="2400" dirty="0" smtClean="0">
                <a:latin typeface="Arial"/>
                <a:cs typeface="Arial"/>
              </a:rPr>
              <a:t>,</a:t>
            </a:r>
            <a:r>
              <a:rPr lang="uz-Cyrl-UZ" sz="2400" dirty="0" smtClean="0">
                <a:latin typeface="Arial"/>
                <a:cs typeface="Arial"/>
              </a:rPr>
              <a:t> važno  </a:t>
            </a:r>
            <a:r>
              <a:rPr lang="uz-Cyrl-UZ" sz="2400" dirty="0">
                <a:latin typeface="Arial"/>
                <a:cs typeface="Arial"/>
              </a:rPr>
              <a:t>je </a:t>
            </a:r>
            <a:r>
              <a:rPr lang="uz-Cyrl-UZ" sz="2400" dirty="0" smtClean="0">
                <a:latin typeface="Arial"/>
                <a:cs typeface="Arial"/>
              </a:rPr>
              <a:t>da </a:t>
            </a:r>
            <a:r>
              <a:rPr lang="uz-Cyrl-UZ" sz="2400" dirty="0">
                <a:latin typeface="Arial"/>
                <a:cs typeface="Arial"/>
              </a:rPr>
              <a:t>posebno obučene službenice MUP-a ove sumnje provere s ženama ili na sumnje upozore terenske radnike angažovane u daljim procesima zaštite</a:t>
            </a:r>
            <a:r>
              <a:rPr lang="en-US" sz="2400" dirty="0">
                <a:latin typeface="Arial"/>
                <a:cs typeface="Arial"/>
              </a:rPr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2. </a:t>
            </a:r>
            <a:r>
              <a:rPr lang="en-US" dirty="0" smtClean="0">
                <a:latin typeface="Arial"/>
                <a:cs typeface="Arial"/>
              </a:rPr>
              <a:t>R</a:t>
            </a:r>
            <a:r>
              <a:rPr lang="ta-IN" dirty="0" smtClean="0">
                <a:latin typeface="Arial"/>
                <a:cs typeface="Arial"/>
              </a:rPr>
              <a:t>egistracija i agilna zastita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35782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z-Cyrl-UZ" sz="2800" dirty="0">
                <a:latin typeface="Arial"/>
                <a:cs typeface="Arial"/>
              </a:rPr>
              <a:t>Prvi korak u adekvatnoj zaštiti žrtava je svakako identifikacija žrtve</a:t>
            </a:r>
            <a:r>
              <a:rPr lang="en-US" sz="2800" dirty="0">
                <a:latin typeface="Arial"/>
                <a:cs typeface="Arial"/>
              </a:rPr>
              <a:t> </a:t>
            </a:r>
            <a:endParaRPr lang="ta-IN" sz="2800" dirty="0" smtClean="0">
              <a:latin typeface="Arial"/>
              <a:cs typeface="Arial"/>
            </a:endParaRPr>
          </a:p>
          <a:p>
            <a:r>
              <a:rPr lang="ta-IN" sz="2800" dirty="0">
                <a:latin typeface="Arial"/>
                <a:cs typeface="Arial"/>
              </a:rPr>
              <a:t>D</a:t>
            </a:r>
            <a:r>
              <a:rPr lang="uz-Cyrl-UZ" sz="2800" dirty="0" smtClean="0">
                <a:latin typeface="Arial"/>
                <a:cs typeface="Arial"/>
              </a:rPr>
              <a:t>o </a:t>
            </a:r>
            <a:r>
              <a:rPr lang="uz-Cyrl-UZ" sz="2800" dirty="0">
                <a:latin typeface="Arial"/>
                <a:cs typeface="Arial"/>
              </a:rPr>
              <a:t>nasilja može da dođe i tokom boravka u </a:t>
            </a:r>
            <a:r>
              <a:rPr lang="uz-Cyrl-UZ" sz="2800" dirty="0" smtClean="0">
                <a:latin typeface="Arial"/>
                <a:cs typeface="Arial"/>
              </a:rPr>
              <a:t>Srbiji</a:t>
            </a:r>
            <a:r>
              <a:rPr lang="ta-IN" sz="2800" dirty="0" smtClean="0">
                <a:latin typeface="Arial"/>
                <a:cs typeface="Arial"/>
              </a:rPr>
              <a:t>!</a:t>
            </a:r>
          </a:p>
          <a:p>
            <a:endParaRPr lang="ta-IN" sz="2800" dirty="0" smtClean="0">
              <a:latin typeface="Arial"/>
              <a:cs typeface="Arial"/>
            </a:endParaRPr>
          </a:p>
          <a:p>
            <a:endParaRPr lang="ta-IN" sz="2800" dirty="0">
              <a:latin typeface="Arial"/>
              <a:cs typeface="Arial"/>
            </a:endParaRPr>
          </a:p>
          <a:p>
            <a:endParaRPr lang="ta-IN" sz="2800" dirty="0">
              <a:latin typeface="Arial"/>
              <a:cs typeface="Arial"/>
            </a:endParaRPr>
          </a:p>
          <a:p>
            <a:pPr algn="ctr"/>
            <a:r>
              <a:rPr lang="ta-IN" sz="2800" dirty="0" smtClean="0">
                <a:latin typeface="Arial"/>
                <a:cs typeface="Arial"/>
              </a:rPr>
              <a:t>KO SU NAJČEŠĆE ŽRTVE?</a:t>
            </a:r>
            <a:endParaRPr lang="ta-IN" sz="28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3. </a:t>
            </a:r>
            <a:r>
              <a:rPr lang="uz-Cyrl-UZ" dirty="0" smtClean="0">
                <a:latin typeface="Arial"/>
                <a:cs typeface="Arial"/>
              </a:rPr>
              <a:t>Preliminarna </a:t>
            </a:r>
            <a:r>
              <a:rPr lang="uz-Cyrl-UZ" dirty="0">
                <a:latin typeface="Arial"/>
                <a:cs typeface="Arial"/>
              </a:rPr>
              <a:t>identifikacija i početna procena</a:t>
            </a:r>
            <a:r>
              <a:rPr lang="en-US" dirty="0">
                <a:latin typeface="Arial"/>
                <a:cs typeface="Arial"/>
              </a:rPr>
              <a:t/>
            </a:r>
            <a:br>
              <a:rPr lang="en-US" dirty="0">
                <a:latin typeface="Arial"/>
                <a:cs typeface="Arial"/>
              </a:rPr>
            </a:b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6868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19070"/>
            <a:ext cx="4202506" cy="4685717"/>
          </a:xfrm>
        </p:spPr>
        <p:txBody>
          <a:bodyPr>
            <a:normAutofit/>
          </a:bodyPr>
          <a:lstStyle/>
          <a:p>
            <a:r>
              <a:rPr lang="uz-Cyrl-UZ" dirty="0">
                <a:latin typeface="Arial"/>
                <a:cs typeface="Arial"/>
              </a:rPr>
              <a:t>adolescentkinje;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udovice</a:t>
            </a:r>
            <a:r>
              <a:rPr lang="uz-Cyrl-UZ" dirty="0">
                <a:latin typeface="Arial"/>
                <a:cs typeface="Arial"/>
              </a:rPr>
              <a:t>,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žene </a:t>
            </a:r>
            <a:r>
              <a:rPr lang="uz-Cyrl-UZ" dirty="0">
                <a:latin typeface="Arial"/>
                <a:cs typeface="Arial"/>
              </a:rPr>
              <a:t>razdvojene od muževa, </a:t>
            </a:r>
            <a:r>
              <a:rPr lang="uz-Cyrl-UZ" dirty="0" smtClean="0">
                <a:latin typeface="Arial"/>
                <a:cs typeface="Arial"/>
              </a:rPr>
              <a:t>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neudate </a:t>
            </a:r>
            <a:r>
              <a:rPr lang="uz-Cyrl-UZ" dirty="0">
                <a:latin typeface="Arial"/>
                <a:cs typeface="Arial"/>
              </a:rPr>
              <a:t>žene/devojčice;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porodice </a:t>
            </a:r>
            <a:r>
              <a:rPr lang="uz-Cyrl-UZ" dirty="0">
                <a:latin typeface="Arial"/>
                <a:cs typeface="Arial"/>
              </a:rPr>
              <a:t>sa ženom na čelu;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starije </a:t>
            </a:r>
            <a:r>
              <a:rPr lang="uz-Cyrl-UZ" dirty="0">
                <a:latin typeface="Arial"/>
                <a:cs typeface="Arial"/>
              </a:rPr>
              <a:t>žene i muškarci;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deca </a:t>
            </a:r>
            <a:r>
              <a:rPr lang="uz-Cyrl-UZ" dirty="0">
                <a:latin typeface="Arial"/>
                <a:cs typeface="Arial"/>
              </a:rPr>
              <a:t>iz porodica sa muškarcem na čelu;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pripadnici </a:t>
            </a:r>
            <a:r>
              <a:rPr lang="uz-Cyrl-UZ" dirty="0">
                <a:latin typeface="Arial"/>
                <a:cs typeface="Arial"/>
              </a:rPr>
              <a:t>nacionalnih i verskih manjina;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osobe </a:t>
            </a:r>
            <a:r>
              <a:rPr lang="uz-Cyrl-UZ" dirty="0">
                <a:latin typeface="Arial"/>
                <a:cs typeface="Arial"/>
              </a:rPr>
              <a:t>sa fizičkim i mentalnim invaliditetom; </a:t>
            </a:r>
            <a:endParaRPr lang="ta-IN" dirty="0" smtClean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NAJČEŠĆE ŽRTVE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4583506" y="1744921"/>
            <a:ext cx="4202506" cy="44074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743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Char char=""/>
              <a:defRPr sz="200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8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6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Char char="§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Char char="§"/>
              <a:defRPr sz="1300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82880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Char char="§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z-Cyrl-UZ" dirty="0" smtClean="0">
                <a:latin typeface="Arial"/>
                <a:cs typeface="Arial"/>
              </a:rPr>
              <a:t>osobe narušenog zdravlja (ozbiljna bolest, seksualno prenosive infekcije i HIV/AIDS),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žene u drugom stan</a:t>
            </a:r>
            <a:r>
              <a:rPr lang="ta-IN" dirty="0" smtClean="0">
                <a:latin typeface="Arial"/>
                <a:cs typeface="Arial"/>
              </a:rPr>
              <a:t>j</a:t>
            </a:r>
            <a:r>
              <a:rPr lang="uz-Cyrl-UZ" dirty="0" smtClean="0">
                <a:latin typeface="Arial"/>
                <a:cs typeface="Arial"/>
              </a:rPr>
              <a:t>u,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žene koje doje;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osobe koje su već bile izložene seksualnom nasilju (kao žrtve i/ili svedoci, uključujući i rani brak),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 pobornici određenih političkih opredeljenja, </a:t>
            </a:r>
            <a:endParaRPr lang="ta-IN" dirty="0" smtClean="0">
              <a:latin typeface="Arial"/>
              <a:cs typeface="Arial"/>
            </a:endParaRPr>
          </a:p>
          <a:p>
            <a:r>
              <a:rPr lang="uz-Cyrl-UZ" dirty="0" smtClean="0">
                <a:latin typeface="Arial"/>
                <a:cs typeface="Arial"/>
              </a:rPr>
              <a:t>osobe mobilisane za političke ciljeve.</a:t>
            </a:r>
            <a:endParaRPr lang="en-US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188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57457" y="1719072"/>
            <a:ext cx="4238343" cy="4922268"/>
          </a:xfrm>
        </p:spPr>
        <p:txBody>
          <a:bodyPr>
            <a:noAutofit/>
          </a:bodyPr>
          <a:lstStyle/>
          <a:p>
            <a:r>
              <a:rPr lang="uz-Cyrl-UZ" sz="2000" dirty="0">
                <a:latin typeface="Arial"/>
                <a:cs typeface="Arial"/>
              </a:rPr>
              <a:t>drhtanje, </a:t>
            </a:r>
            <a:r>
              <a:rPr lang="uz-Cyrl-UZ" sz="2000" dirty="0" smtClean="0">
                <a:latin typeface="Arial"/>
                <a:cs typeface="Arial"/>
              </a:rPr>
              <a:t>umor</a:t>
            </a:r>
            <a:r>
              <a:rPr lang="uz-Cyrl-UZ" sz="2000" dirty="0">
                <a:latin typeface="Arial"/>
                <a:cs typeface="Arial"/>
              </a:rPr>
              <a:t>, </a:t>
            </a:r>
            <a:r>
              <a:rPr lang="uz-Cyrl-UZ" sz="2000" dirty="0" smtClean="0">
                <a:latin typeface="Arial"/>
                <a:cs typeface="Arial"/>
              </a:rPr>
              <a:t>glavobolja</a:t>
            </a:r>
            <a:r>
              <a:rPr lang="uz-Cyrl-UZ" sz="2000" dirty="0">
                <a:latin typeface="Arial"/>
                <a:cs typeface="Arial"/>
              </a:rPr>
              <a:t>, </a:t>
            </a:r>
            <a:r>
              <a:rPr lang="uz-Cyrl-UZ" sz="2000" dirty="0" smtClean="0">
                <a:latin typeface="Arial"/>
                <a:cs typeface="Arial"/>
              </a:rPr>
              <a:t>gubitak </a:t>
            </a:r>
            <a:r>
              <a:rPr lang="uz-Cyrl-UZ" sz="2000" dirty="0">
                <a:latin typeface="Arial"/>
                <a:cs typeface="Arial"/>
              </a:rPr>
              <a:t>apetita, </a:t>
            </a:r>
            <a:r>
              <a:rPr lang="uz-Cyrl-UZ" sz="2000" dirty="0" smtClean="0">
                <a:latin typeface="Arial"/>
                <a:cs typeface="Arial"/>
              </a:rPr>
              <a:t>bolovi </a:t>
            </a:r>
            <a:r>
              <a:rPr lang="uz-Cyrl-UZ" sz="2000" dirty="0">
                <a:latin typeface="Arial"/>
                <a:cs typeface="Arial"/>
              </a:rPr>
              <a:t>u celom telu; </a:t>
            </a:r>
            <a:endParaRPr lang="ta-IN" sz="2000" dirty="0" smtClean="0">
              <a:latin typeface="Arial"/>
              <a:cs typeface="Arial"/>
            </a:endParaRPr>
          </a:p>
          <a:p>
            <a:r>
              <a:rPr lang="uz-Cyrl-UZ" sz="2000" dirty="0" smtClean="0">
                <a:latin typeface="Arial"/>
                <a:cs typeface="Arial"/>
              </a:rPr>
              <a:t>plakanje</a:t>
            </a:r>
            <a:r>
              <a:rPr lang="uz-Cyrl-UZ" sz="2000" dirty="0">
                <a:latin typeface="Arial"/>
                <a:cs typeface="Arial"/>
              </a:rPr>
              <a:t>, </a:t>
            </a:r>
            <a:r>
              <a:rPr lang="uz-Cyrl-UZ" sz="2000" dirty="0" smtClean="0">
                <a:latin typeface="Arial"/>
                <a:cs typeface="Arial"/>
              </a:rPr>
              <a:t>tuga</a:t>
            </a:r>
            <a:r>
              <a:rPr lang="uz-Cyrl-UZ" sz="2000" dirty="0">
                <a:latin typeface="Arial"/>
                <a:cs typeface="Arial"/>
              </a:rPr>
              <a:t>, </a:t>
            </a:r>
            <a:r>
              <a:rPr lang="uz-Cyrl-UZ" sz="2000" dirty="0" smtClean="0">
                <a:latin typeface="Arial"/>
                <a:cs typeface="Arial"/>
              </a:rPr>
              <a:t>depresija</a:t>
            </a:r>
            <a:r>
              <a:rPr lang="uz-Cyrl-UZ" sz="2000" dirty="0">
                <a:latin typeface="Arial"/>
                <a:cs typeface="Arial"/>
              </a:rPr>
              <a:t>, </a:t>
            </a:r>
            <a:r>
              <a:rPr lang="uz-Cyrl-UZ" sz="2000" dirty="0" smtClean="0">
                <a:latin typeface="Arial"/>
                <a:cs typeface="Arial"/>
              </a:rPr>
              <a:t>neraspoloženje</a:t>
            </a:r>
            <a:r>
              <a:rPr lang="uz-Cyrl-UZ" sz="2000" dirty="0">
                <a:latin typeface="Arial"/>
                <a:cs typeface="Arial"/>
              </a:rPr>
              <a:t>; </a:t>
            </a:r>
            <a:r>
              <a:rPr lang="uz-Cyrl-UZ" sz="2000" dirty="0" smtClean="0">
                <a:latin typeface="Arial"/>
                <a:cs typeface="Arial"/>
              </a:rPr>
              <a:t>anksioznost, </a:t>
            </a:r>
            <a:r>
              <a:rPr lang="uz-Cyrl-UZ" sz="2000" dirty="0">
                <a:latin typeface="Arial"/>
                <a:cs typeface="Arial"/>
              </a:rPr>
              <a:t>strah; “</a:t>
            </a:r>
            <a:r>
              <a:rPr lang="uz-Cyrl-UZ" sz="2000" dirty="0" smtClean="0">
                <a:latin typeface="Arial"/>
                <a:cs typeface="Arial"/>
              </a:rPr>
              <a:t>podignut </a:t>
            </a:r>
            <a:r>
              <a:rPr lang="uz-Cyrl-UZ" sz="2000" dirty="0">
                <a:latin typeface="Arial"/>
                <a:cs typeface="Arial"/>
              </a:rPr>
              <a:t>gard“ i trzanje na kontakt; </a:t>
            </a:r>
            <a:endParaRPr lang="ta-IN" sz="2000" dirty="0" smtClean="0">
              <a:latin typeface="Arial"/>
              <a:cs typeface="Arial"/>
            </a:endParaRPr>
          </a:p>
          <a:p>
            <a:r>
              <a:rPr lang="uz-Cyrl-UZ" sz="2000" dirty="0" smtClean="0">
                <a:latin typeface="Arial"/>
                <a:cs typeface="Arial"/>
              </a:rPr>
              <a:t>briga </a:t>
            </a:r>
            <a:r>
              <a:rPr lang="uz-Cyrl-UZ" sz="2000" dirty="0">
                <a:latin typeface="Arial"/>
                <a:cs typeface="Arial"/>
              </a:rPr>
              <a:t>da će se desiti nešto jako loše; </a:t>
            </a:r>
            <a:r>
              <a:rPr lang="uz-Cyrl-UZ" sz="2000" dirty="0" smtClean="0">
                <a:latin typeface="Arial"/>
                <a:cs typeface="Arial"/>
              </a:rPr>
              <a:t>nesanica</a:t>
            </a:r>
            <a:r>
              <a:rPr lang="uz-Cyrl-UZ" sz="2000" dirty="0">
                <a:latin typeface="Arial"/>
                <a:cs typeface="Arial"/>
              </a:rPr>
              <a:t>, </a:t>
            </a:r>
            <a:r>
              <a:rPr lang="uz-Cyrl-UZ" sz="2000" dirty="0" smtClean="0">
                <a:latin typeface="Arial"/>
                <a:cs typeface="Arial"/>
              </a:rPr>
              <a:t>košmari</a:t>
            </a:r>
            <a:r>
              <a:rPr lang="uz-Cyrl-UZ" sz="2000" dirty="0">
                <a:latin typeface="Arial"/>
                <a:cs typeface="Arial"/>
              </a:rPr>
              <a:t>; </a:t>
            </a:r>
            <a:r>
              <a:rPr lang="uz-Cyrl-UZ" sz="2000" dirty="0" smtClean="0">
                <a:latin typeface="Arial"/>
                <a:cs typeface="Arial"/>
              </a:rPr>
              <a:t>razdražljivost </a:t>
            </a:r>
            <a:r>
              <a:rPr lang="uz-Cyrl-UZ" sz="2000" dirty="0">
                <a:latin typeface="Arial"/>
                <a:cs typeface="Arial"/>
              </a:rPr>
              <a:t>i gnev; </a:t>
            </a:r>
            <a:endParaRPr lang="ta-IN" sz="2000" dirty="0" smtClean="0">
              <a:latin typeface="Arial"/>
              <a:cs typeface="Arial"/>
            </a:endParaRPr>
          </a:p>
          <a:p>
            <a:r>
              <a:rPr lang="uz-Cyrl-UZ" sz="2000" dirty="0" smtClean="0">
                <a:latin typeface="Arial"/>
                <a:cs typeface="Arial"/>
              </a:rPr>
              <a:t>krivica</a:t>
            </a:r>
            <a:r>
              <a:rPr lang="uz-Cyrl-UZ" sz="2000" dirty="0">
                <a:latin typeface="Arial"/>
                <a:cs typeface="Arial"/>
              </a:rPr>
              <a:t>, sramota; zbunjenost, emotivna otupelost, osećaj da se svet posmatra kroz izmaglicu; 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922269"/>
          </a:xfrm>
        </p:spPr>
        <p:txBody>
          <a:bodyPr>
            <a:normAutofit fontScale="92500" lnSpcReduction="20000"/>
          </a:bodyPr>
          <a:lstStyle/>
          <a:p>
            <a:r>
              <a:rPr lang="uz-Cyrl-UZ" sz="2200" dirty="0">
                <a:latin typeface="Arial"/>
                <a:cs typeface="Arial"/>
              </a:rPr>
              <a:t>povučenost ili preterano mirovanje (osoba se ne pomera)</a:t>
            </a:r>
            <a:r>
              <a:rPr lang="uz-Cyrl-UZ" sz="2200" dirty="0" smtClean="0">
                <a:latin typeface="Arial"/>
                <a:cs typeface="Arial"/>
              </a:rPr>
              <a:t>;</a:t>
            </a:r>
            <a:endParaRPr lang="ta-IN" sz="2200" dirty="0" smtClean="0">
              <a:latin typeface="Arial"/>
              <a:cs typeface="Arial"/>
            </a:endParaRPr>
          </a:p>
          <a:p>
            <a:pPr marL="45720" indent="0">
              <a:buNone/>
            </a:pPr>
            <a:r>
              <a:rPr lang="uz-Cyrl-UZ" sz="2200" dirty="0" smtClean="0">
                <a:latin typeface="Arial"/>
                <a:cs typeface="Arial"/>
              </a:rPr>
              <a:t> </a:t>
            </a:r>
            <a:endParaRPr lang="ta-IN" sz="2200" dirty="0" smtClean="0">
              <a:latin typeface="Arial"/>
              <a:cs typeface="Arial"/>
            </a:endParaRPr>
          </a:p>
          <a:p>
            <a:r>
              <a:rPr lang="uz-Cyrl-UZ" sz="2200" dirty="0" smtClean="0">
                <a:latin typeface="Arial"/>
                <a:cs typeface="Arial"/>
              </a:rPr>
              <a:t>osoba </a:t>
            </a:r>
            <a:r>
              <a:rPr lang="uz-Cyrl-UZ" sz="2200" dirty="0">
                <a:latin typeface="Arial"/>
                <a:cs typeface="Arial"/>
              </a:rPr>
              <a:t>ne odgovara drugima, uopšte ne govori, deluje dezorijentisano (na primer, ne zna kako se zove, odakle dolazi i gde se nalazi); </a:t>
            </a:r>
            <a:endParaRPr lang="ta-IN" sz="2200" dirty="0" smtClean="0">
              <a:latin typeface="Arial"/>
              <a:cs typeface="Arial"/>
            </a:endParaRPr>
          </a:p>
          <a:p>
            <a:endParaRPr lang="ta-IN" sz="2200" dirty="0" smtClean="0">
              <a:latin typeface="Arial"/>
              <a:cs typeface="Arial"/>
            </a:endParaRPr>
          </a:p>
          <a:p>
            <a:r>
              <a:rPr lang="uz-Cyrl-UZ" sz="2200" dirty="0" smtClean="0">
                <a:latin typeface="Arial"/>
                <a:cs typeface="Arial"/>
              </a:rPr>
              <a:t>osoba </a:t>
            </a:r>
            <a:r>
              <a:rPr lang="uz-Cyrl-UZ" sz="2200" dirty="0">
                <a:latin typeface="Arial"/>
                <a:cs typeface="Arial"/>
              </a:rPr>
              <a:t>nije u stanju da se brine o sebi ili o svojoj deci (na primer, ne jede i ne pije, nije u stanju da donosi ni jednostavne odluke)</a:t>
            </a:r>
            <a:r>
              <a:rPr lang="en-US" sz="2200" dirty="0">
                <a:latin typeface="Arial"/>
                <a:cs typeface="Arial"/>
              </a:rPr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... I KAKO IH PREPOZNATI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119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719071"/>
            <a:ext cx="8381260" cy="440740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z-Cyrl-UZ" sz="2400" dirty="0">
                <a:latin typeface="Arial"/>
                <a:cs typeface="Arial"/>
              </a:rPr>
              <a:t>Nedostatak „muškog“ prisustva (koje omogućava zaštitu, zakonska prava i društvenu prihvaćenost u zajednici) </a:t>
            </a:r>
            <a:endParaRPr lang="ta-IN" sz="2400" dirty="0" smtClean="0">
              <a:latin typeface="Arial"/>
              <a:cs typeface="Arial"/>
            </a:endParaRPr>
          </a:p>
          <a:p>
            <a:pPr lvl="0"/>
            <a:endParaRPr lang="en-US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latin typeface="Arial"/>
                <a:cs typeface="Arial"/>
              </a:rPr>
              <a:t>Nedostatak podrške u porodici/zajednici </a:t>
            </a:r>
            <a:endParaRPr lang="ta-IN" sz="2400" dirty="0" smtClean="0">
              <a:latin typeface="Arial"/>
              <a:cs typeface="Arial"/>
            </a:endParaRPr>
          </a:p>
          <a:p>
            <a:pPr lvl="0"/>
            <a:endParaRPr lang="en-US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latin typeface="Arial"/>
                <a:cs typeface="Arial"/>
              </a:rPr>
              <a:t>Nedostatak finansija </a:t>
            </a:r>
            <a:endParaRPr lang="ta-IN" sz="2400" dirty="0" smtClean="0">
              <a:latin typeface="Arial"/>
              <a:cs typeface="Arial"/>
            </a:endParaRPr>
          </a:p>
          <a:p>
            <a:pPr lvl="0"/>
            <a:endParaRPr lang="en-US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latin typeface="Arial"/>
                <a:cs typeface="Arial"/>
              </a:rPr>
              <a:t>Nedostatak pristupa osnovnim potrebama (hrana, voda, higijenska sredstva, spavanje) </a:t>
            </a:r>
            <a:endParaRPr lang="ta-IN" sz="2400" dirty="0" smtClean="0">
              <a:latin typeface="Arial"/>
              <a:cs typeface="Arial"/>
            </a:endParaRPr>
          </a:p>
          <a:p>
            <a:pPr lvl="0"/>
            <a:endParaRPr lang="en-US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latin typeface="Arial"/>
                <a:cs typeface="Arial"/>
              </a:rPr>
              <a:t>Nedostatak/gubitak ličnih isprava (u vezi sa ličnim identitetom, roditeljstvom, imovinom) </a:t>
            </a:r>
            <a:endParaRPr lang="en-US" sz="24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LIČNI FAKTORI RIZIKA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530129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2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uz-Cyrl-UZ" dirty="0">
                <a:latin typeface="Arial"/>
                <a:cs typeface="Arial"/>
              </a:rPr>
              <a:t>Nedostatak </a:t>
            </a:r>
            <a:r>
              <a:rPr lang="uz-Cyrl-UZ" dirty="0" smtClean="0">
                <a:latin typeface="Arial"/>
                <a:cs typeface="Arial"/>
              </a:rPr>
              <a:t>informacija</a:t>
            </a:r>
            <a:endParaRPr lang="ta-IN" dirty="0" smtClean="0">
              <a:latin typeface="Arial"/>
              <a:cs typeface="Arial"/>
            </a:endParaRPr>
          </a:p>
          <a:p>
            <a:pPr marL="45720" lvl="0" indent="0">
              <a:buNone/>
            </a:pPr>
            <a:endParaRPr lang="en-US" dirty="0">
              <a:latin typeface="Arial"/>
              <a:cs typeface="Arial"/>
            </a:endParaRPr>
          </a:p>
          <a:p>
            <a:pPr lvl="0" algn="just"/>
            <a:r>
              <a:rPr lang="uz-Cyrl-UZ" dirty="0">
                <a:latin typeface="Arial"/>
                <a:cs typeface="Arial"/>
              </a:rPr>
              <a:t>Nebezbedan način prevoza, uključujući između ostalog: javni prevoz, poput vozova i autobusa, bez nadzora i sa prevelikom gužvom; privatni prevoz poput taksija bez nadzora; nelegalan prevoz poput krijumčarenja; delovi puta koji se prelaze peške, bez </a:t>
            </a:r>
            <a:r>
              <a:rPr lang="uz-Cyrl-UZ" dirty="0" smtClean="0">
                <a:latin typeface="Arial"/>
                <a:cs typeface="Arial"/>
              </a:rPr>
              <a:t>nadzora</a:t>
            </a:r>
            <a:endParaRPr lang="ta-IN" dirty="0" smtClean="0">
              <a:latin typeface="Arial"/>
              <a:cs typeface="Arial"/>
            </a:endParaRPr>
          </a:p>
          <a:p>
            <a:pPr lvl="0"/>
            <a:endParaRPr lang="en-US" dirty="0">
              <a:latin typeface="Arial"/>
              <a:cs typeface="Arial"/>
            </a:endParaRPr>
          </a:p>
          <a:p>
            <a:pPr lvl="0" algn="just"/>
            <a:r>
              <a:rPr lang="uz-Cyrl-UZ" dirty="0">
                <a:latin typeface="Arial"/>
                <a:cs typeface="Arial"/>
              </a:rPr>
              <a:t>Zloupotreba moći (pritvor bez osnove, nepružanje pravne pomoći</a:t>
            </a:r>
            <a:r>
              <a:rPr lang="uz-Cyrl-UZ" dirty="0" smtClean="0">
                <a:latin typeface="Arial"/>
                <a:cs typeface="Arial"/>
              </a:rPr>
              <a:t>)</a:t>
            </a:r>
            <a:endParaRPr lang="ta-IN" dirty="0" smtClean="0">
              <a:latin typeface="Arial"/>
              <a:cs typeface="Arial"/>
            </a:endParaRPr>
          </a:p>
          <a:p>
            <a:pPr lvl="0"/>
            <a:endParaRPr lang="en-US" dirty="0">
              <a:latin typeface="Arial"/>
              <a:cs typeface="Arial"/>
            </a:endParaRPr>
          </a:p>
          <a:p>
            <a:pPr lvl="0" algn="just"/>
            <a:r>
              <a:rPr lang="uz-Cyrl-UZ" dirty="0">
                <a:latin typeface="Arial"/>
                <a:cs typeface="Arial"/>
              </a:rPr>
              <a:t>Nedovoljan stepen bezbednosti u tranzitnim i izbegličkim centrima, </a:t>
            </a:r>
            <a:r>
              <a:rPr lang="uz-Cyrl-UZ" dirty="0" smtClean="0">
                <a:latin typeface="Arial"/>
                <a:cs typeface="Arial"/>
              </a:rPr>
              <a:t>prevelik</a:t>
            </a:r>
            <a:r>
              <a:rPr lang="ta-IN" dirty="0" smtClean="0">
                <a:latin typeface="Arial"/>
                <a:cs typeface="Arial"/>
              </a:rPr>
              <a:t>a</a:t>
            </a:r>
            <a:r>
              <a:rPr lang="uz-Cyrl-UZ" dirty="0" smtClean="0">
                <a:latin typeface="Arial"/>
                <a:cs typeface="Arial"/>
              </a:rPr>
              <a:t> </a:t>
            </a:r>
            <a:r>
              <a:rPr lang="uz-Cyrl-UZ" dirty="0">
                <a:latin typeface="Arial"/>
                <a:cs typeface="Arial"/>
              </a:rPr>
              <a:t>gužvu u prostorijama; mračne i izolovane prostorije; nepostojanje prostorija posebno namenjenih muškarcima, ženama, deci, osobama s invaliditetom;  nedostatak odgovarajućeg nadzora tokom aktivnosti i pružanja usluga u kampovima; neodgovarajuće ponašanje od strane humanitarnog osoblja, uključujući seksualno uznemiravanje i zlostavljanje.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SPOLJNI FAKTORI RIZIKA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407873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" indent="0">
              <a:buNone/>
            </a:pPr>
            <a:r>
              <a:rPr lang="ta-IN" sz="2400" dirty="0" smtClean="0">
                <a:latin typeface="Arial"/>
                <a:cs typeface="Arial"/>
              </a:rPr>
              <a:t>Policija i prva pomoć </a:t>
            </a:r>
            <a:r>
              <a:rPr lang="mr-IN" sz="2400" dirty="0" smtClean="0">
                <a:latin typeface="Arial"/>
                <a:cs typeface="Arial"/>
              </a:rPr>
              <a:t>–</a:t>
            </a:r>
            <a:r>
              <a:rPr lang="ta-IN" sz="2400" dirty="0" smtClean="0">
                <a:latin typeface="Arial"/>
                <a:cs typeface="Arial"/>
              </a:rPr>
              <a:t> medicinska intervencija</a:t>
            </a:r>
          </a:p>
          <a:p>
            <a:endParaRPr lang="ta-IN" sz="2400" dirty="0">
              <a:latin typeface="Arial"/>
              <a:cs typeface="Arial"/>
            </a:endParaRPr>
          </a:p>
          <a:p>
            <a:pPr algn="just"/>
            <a:r>
              <a:rPr lang="ta-IN" sz="2400" dirty="0">
                <a:latin typeface="Arial"/>
                <a:cs typeface="Arial"/>
              </a:rPr>
              <a:t>L</a:t>
            </a:r>
            <a:r>
              <a:rPr lang="uz-Cyrl-UZ" sz="2400" dirty="0" smtClean="0">
                <a:latin typeface="Arial"/>
                <a:cs typeface="Arial"/>
              </a:rPr>
              <a:t>ečenje </a:t>
            </a:r>
            <a:r>
              <a:rPr lang="uz-Cyrl-UZ" sz="2400" dirty="0">
                <a:latin typeface="Arial"/>
                <a:cs typeface="Arial"/>
              </a:rPr>
              <a:t>povreda, kliničko zbrinjavanje žrtava silovanja, sprečavanje neželjene trudnoće, usluge posle izvršenog pobačaja, prevenciju i lečenje seksualno prenosivih infekcija i HIV-a.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ta-IN" sz="2400" dirty="0" smtClean="0">
              <a:latin typeface="Arial"/>
              <a:cs typeface="Arial"/>
            </a:endParaRPr>
          </a:p>
          <a:p>
            <a:endParaRPr lang="ta-IN" sz="2400" dirty="0">
              <a:latin typeface="Arial"/>
              <a:cs typeface="Arial"/>
            </a:endParaRPr>
          </a:p>
          <a:p>
            <a:pPr marL="45720" indent="0">
              <a:buNone/>
            </a:pPr>
            <a:r>
              <a:rPr lang="ta-IN" sz="2400" b="1" dirty="0">
                <a:latin typeface="Arial"/>
                <a:cs typeface="Arial"/>
              </a:rPr>
              <a:t>P</a:t>
            </a:r>
            <a:r>
              <a:rPr lang="uz-Cyrl-UZ" sz="2400" b="1" dirty="0" smtClean="0">
                <a:latin typeface="Arial"/>
                <a:cs typeface="Arial"/>
              </a:rPr>
              <a:t>sihološke </a:t>
            </a:r>
            <a:r>
              <a:rPr lang="uz-Cyrl-UZ" sz="2400" b="1" dirty="0">
                <a:latin typeface="Arial"/>
                <a:cs typeface="Arial"/>
              </a:rPr>
              <a:t>prve pomoći (PPP</a:t>
            </a:r>
            <a:r>
              <a:rPr lang="uz-Cyrl-UZ" sz="2400" b="1" dirty="0" smtClean="0">
                <a:latin typeface="Arial"/>
                <a:cs typeface="Arial"/>
              </a:rPr>
              <a:t>)</a:t>
            </a:r>
            <a:endParaRPr lang="ta-IN" sz="2400" dirty="0" smtClean="0">
              <a:latin typeface="Arial"/>
              <a:cs typeface="Arial"/>
            </a:endParaRPr>
          </a:p>
          <a:p>
            <a:pPr algn="just"/>
            <a:r>
              <a:rPr lang="uz-Cyrl-UZ" sz="2400" dirty="0">
                <a:latin typeface="Arial"/>
                <a:cs typeface="Arial"/>
              </a:rPr>
              <a:t>osiguranje </a:t>
            </a:r>
            <a:r>
              <a:rPr lang="uz-Cyrl-UZ" sz="2400" dirty="0" smtClean="0">
                <a:latin typeface="Arial"/>
                <a:cs typeface="Arial"/>
              </a:rPr>
              <a:t>bezbednosti</a:t>
            </a:r>
            <a:r>
              <a:rPr lang="ta-IN" sz="2400" dirty="0">
                <a:latin typeface="Arial"/>
                <a:cs typeface="Arial"/>
              </a:rPr>
              <a:t>:</a:t>
            </a:r>
            <a:r>
              <a:rPr lang="uz-Cyrl-UZ" sz="2400" dirty="0" smtClean="0">
                <a:latin typeface="Arial"/>
                <a:cs typeface="Arial"/>
              </a:rPr>
              <a:t>obezbeđivanje </a:t>
            </a:r>
            <a:r>
              <a:rPr lang="uz-Cyrl-UZ" sz="2400" dirty="0">
                <a:latin typeface="Arial"/>
                <a:cs typeface="Arial"/>
              </a:rPr>
              <a:t>boravka u bezbednom prostoru, uspostavljanje stabilnih odnosa s pomagačima, pružanje jasnih informacija, zaštita od dalje opasnosti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ta-IN" sz="2400" dirty="0">
              <a:latin typeface="Arial"/>
              <a:cs typeface="Arial"/>
            </a:endParaRPr>
          </a:p>
          <a:p>
            <a:r>
              <a:rPr lang="uz-Cyrl-UZ" sz="2400" dirty="0" smtClean="0">
                <a:latin typeface="Arial"/>
                <a:cs typeface="Arial"/>
              </a:rPr>
              <a:t> </a:t>
            </a:r>
            <a:r>
              <a:rPr lang="uz-Cyrl-UZ" sz="2400" dirty="0">
                <a:latin typeface="Arial"/>
                <a:cs typeface="Arial"/>
              </a:rPr>
              <a:t>smirivanje, </a:t>
            </a:r>
            <a:endParaRPr lang="ta-IN" sz="2400" dirty="0" smtClean="0">
              <a:latin typeface="Arial"/>
              <a:cs typeface="Arial"/>
            </a:endParaRPr>
          </a:p>
          <a:p>
            <a:r>
              <a:rPr lang="uz-Cyrl-UZ" sz="2400" dirty="0" smtClean="0">
                <a:latin typeface="Arial"/>
                <a:cs typeface="Arial"/>
              </a:rPr>
              <a:t>podrška </a:t>
            </a:r>
            <a:r>
              <a:rPr lang="uz-Cyrl-UZ" sz="2400" dirty="0">
                <a:latin typeface="Arial"/>
                <a:cs typeface="Arial"/>
              </a:rPr>
              <a:t>razvoju samoefikasnosti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ta-IN" sz="2400" dirty="0" smtClean="0">
                <a:latin typeface="Arial"/>
                <a:cs typeface="Arial"/>
              </a:rPr>
              <a:t>- </a:t>
            </a:r>
            <a:r>
              <a:rPr lang="uz-Cyrl-UZ" sz="2400" dirty="0">
                <a:latin typeface="Arial"/>
                <a:cs typeface="Arial"/>
              </a:rPr>
              <a:t>uključivanje u proces donošenja odluka, razvoj koping-strategija i slično</a:t>
            </a:r>
            <a:r>
              <a:rPr lang="en-US" sz="2400" dirty="0">
                <a:latin typeface="Arial"/>
                <a:cs typeface="Arial"/>
              </a:rPr>
              <a:t> </a:t>
            </a:r>
            <a:endParaRPr lang="ta-IN" sz="2400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4</a:t>
            </a:r>
            <a:r>
              <a:rPr lang="ta-IN" dirty="0" smtClean="0">
                <a:latin typeface="Arial"/>
                <a:cs typeface="Arial"/>
              </a:rPr>
              <a:t>. HITNE MERE ZAŠTITE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707725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31631" y="220855"/>
            <a:ext cx="8407400" cy="634886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ta-IN" sz="2400" b="1" dirty="0" smtClean="0">
                <a:latin typeface="Arial"/>
                <a:cs typeface="Arial"/>
              </a:rPr>
              <a:t>SPECIJALNE MERE ZAŠTITE</a:t>
            </a:r>
          </a:p>
          <a:p>
            <a:r>
              <a:rPr lang="uz-Cyrl-UZ" dirty="0" smtClean="0">
                <a:latin typeface="Arial"/>
                <a:cs typeface="Arial"/>
              </a:rPr>
              <a:t>postup</a:t>
            </a:r>
            <a:r>
              <a:rPr lang="ta-IN" dirty="0" smtClean="0">
                <a:latin typeface="Arial"/>
                <a:cs typeface="Arial"/>
              </a:rPr>
              <a:t>ci</a:t>
            </a:r>
            <a:r>
              <a:rPr lang="uz-Cyrl-UZ" dirty="0" smtClean="0">
                <a:latin typeface="Arial"/>
                <a:cs typeface="Arial"/>
              </a:rPr>
              <a:t> </a:t>
            </a:r>
            <a:r>
              <a:rPr lang="uz-Cyrl-UZ" dirty="0">
                <a:latin typeface="Arial"/>
                <a:cs typeface="Arial"/>
              </a:rPr>
              <a:t>o kojima se dogovara na licu mesta </a:t>
            </a:r>
            <a:r>
              <a:rPr lang="mr-IN" dirty="0" smtClean="0">
                <a:latin typeface="Arial"/>
                <a:cs typeface="Arial"/>
              </a:rPr>
              <a:t>–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uz-Cyrl-UZ" dirty="0" smtClean="0">
                <a:latin typeface="Arial"/>
                <a:cs typeface="Arial"/>
              </a:rPr>
              <a:t>prilagođavaju</a:t>
            </a:r>
            <a:r>
              <a:rPr lang="ta-IN" dirty="0" smtClean="0">
                <a:latin typeface="Arial"/>
                <a:cs typeface="Arial"/>
              </a:rPr>
              <a:t> se</a:t>
            </a:r>
            <a:r>
              <a:rPr lang="uz-Cyrl-UZ" dirty="0" smtClean="0">
                <a:latin typeface="Arial"/>
                <a:cs typeface="Arial"/>
              </a:rPr>
              <a:t> </a:t>
            </a:r>
            <a:r>
              <a:rPr lang="uz-Cyrl-UZ" dirty="0">
                <a:latin typeface="Arial"/>
                <a:cs typeface="Arial"/>
              </a:rPr>
              <a:t>svakom pojedinačnom slučaju, u cilju da se </a:t>
            </a:r>
            <a:r>
              <a:rPr lang="uz-Cyrl-UZ" dirty="0" smtClean="0">
                <a:latin typeface="Arial"/>
                <a:cs typeface="Arial"/>
              </a:rPr>
              <a:t>žrtva</a:t>
            </a:r>
            <a:r>
              <a:rPr lang="ta-IN" dirty="0" smtClean="0">
                <a:latin typeface="Arial"/>
                <a:cs typeface="Arial"/>
              </a:rPr>
              <a:t> </a:t>
            </a:r>
            <a:r>
              <a:rPr lang="uz-Cyrl-UZ" dirty="0" smtClean="0">
                <a:latin typeface="Arial"/>
                <a:cs typeface="Arial"/>
              </a:rPr>
              <a:t>udalji </a:t>
            </a:r>
            <a:r>
              <a:rPr lang="uz-Cyrl-UZ" dirty="0">
                <a:latin typeface="Arial"/>
                <a:cs typeface="Arial"/>
              </a:rPr>
              <a:t>od prepoznatih neposrednih pretnji, i rizika rodno zasnovanog nasilja</a:t>
            </a:r>
            <a:r>
              <a:rPr lang="en-US" dirty="0">
                <a:latin typeface="Arial"/>
                <a:cs typeface="Arial"/>
              </a:rPr>
              <a:t> </a:t>
            </a:r>
            <a:endParaRPr lang="ta-IN" dirty="0" smtClean="0">
              <a:latin typeface="Arial"/>
              <a:cs typeface="Arial"/>
            </a:endParaRPr>
          </a:p>
          <a:p>
            <a:pPr marL="45720" indent="0">
              <a:buNone/>
            </a:pPr>
            <a:endParaRPr lang="ta-IN" dirty="0" smtClean="0">
              <a:latin typeface="Arial"/>
              <a:cs typeface="Arial"/>
            </a:endParaRPr>
          </a:p>
          <a:p>
            <a:pPr marL="45720" indent="0">
              <a:buNone/>
            </a:pPr>
            <a:endParaRPr lang="ta-IN" dirty="0">
              <a:latin typeface="Arial"/>
              <a:cs typeface="Arial"/>
            </a:endParaRPr>
          </a:p>
          <a:p>
            <a:pPr lvl="0"/>
            <a:r>
              <a:rPr lang="uz-Cyrl-UZ" dirty="0">
                <a:latin typeface="Arial"/>
                <a:cs typeface="Arial"/>
              </a:rPr>
              <a:t>Alternativni prevoz, ili prevoz sa pratnjom, preko određenih delova migracione rute;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uz-Cyrl-UZ" dirty="0">
                <a:latin typeface="Arial"/>
                <a:cs typeface="Arial"/>
              </a:rPr>
              <a:t>Ubrzane procedure;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uz-Cyrl-UZ" dirty="0">
                <a:latin typeface="Arial"/>
                <a:cs typeface="Arial"/>
              </a:rPr>
              <a:t>Izmeštanje žrtve/osobe izložene riziku iz grupe sa kojom putuje (bez odlaganja polaska ili držanja te osobe u zasebnom smeštaju);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uz-Cyrl-UZ" dirty="0">
                <a:latin typeface="Arial"/>
                <a:cs typeface="Arial"/>
              </a:rPr>
              <a:t>Smeštanje žrtve/osobe izložene riziku, u zaseban smeštaj pod nadzorom (tokom noći, odmaranja ili čekanja</a:t>
            </a:r>
            <a:r>
              <a:rPr lang="uz-Cyrl-UZ" dirty="0" smtClean="0">
                <a:latin typeface="Arial"/>
                <a:cs typeface="Arial"/>
              </a:rPr>
              <a:t>)</a:t>
            </a:r>
            <a:endParaRPr lang="ta-IN" dirty="0" smtClean="0">
              <a:latin typeface="Arial"/>
              <a:cs typeface="Arial"/>
            </a:endParaRPr>
          </a:p>
          <a:p>
            <a:pPr lvl="0"/>
            <a:r>
              <a:rPr lang="uz-Cyrl-UZ" dirty="0" smtClean="0">
                <a:latin typeface="Arial"/>
                <a:cs typeface="Arial"/>
              </a:rPr>
              <a:t>Obaveštavanje </a:t>
            </a:r>
            <a:r>
              <a:rPr lang="uz-Cyrl-UZ" dirty="0">
                <a:latin typeface="Arial"/>
                <a:cs typeface="Arial"/>
              </a:rPr>
              <a:t>kolega preko granice da su određenoj osobi potrebne alternativne mere zaštite i ubrzane procedure;</a:t>
            </a:r>
            <a:endParaRPr lang="en-US" dirty="0">
              <a:latin typeface="Arial"/>
              <a:cs typeface="Arial"/>
            </a:endParaRPr>
          </a:p>
          <a:p>
            <a:pPr lvl="0"/>
            <a:r>
              <a:rPr lang="uz-Cyrl-UZ" dirty="0">
                <a:latin typeface="Arial"/>
                <a:cs typeface="Arial"/>
              </a:rPr>
              <a:t>Podrška traženju azila u zemlji. 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79170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a-IN" sz="2400" dirty="0" smtClean="0">
                <a:latin typeface="Arial"/>
                <a:cs typeface="Arial"/>
              </a:rPr>
              <a:t>U saradnji sa nadležnim slu</a:t>
            </a:r>
            <a:r>
              <a:rPr lang="en-US" sz="2400" dirty="0" err="1" smtClean="0">
                <a:latin typeface="Arial"/>
                <a:cs typeface="Arial"/>
              </a:rPr>
              <a:t>zbam</a:t>
            </a:r>
            <a:r>
              <a:rPr lang="ta-IN" sz="2400" dirty="0" smtClean="0">
                <a:latin typeface="Arial"/>
                <a:cs typeface="Arial"/>
              </a:rPr>
              <a:t>a kao što je CZSR ili Službu za zaštitu žrtava trgovine ljudima</a:t>
            </a:r>
          </a:p>
          <a:p>
            <a:pPr lvl="1"/>
            <a:r>
              <a:rPr lang="ta-IN" sz="2200" dirty="0" smtClean="0">
                <a:latin typeface="Arial"/>
                <a:cs typeface="Arial"/>
              </a:rPr>
              <a:t>SOP predlaže 2 osobe po agenciji</a:t>
            </a:r>
          </a:p>
          <a:p>
            <a:endParaRPr lang="ta-IN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P</a:t>
            </a:r>
            <a:r>
              <a:rPr lang="ta-IN" sz="2400" dirty="0" smtClean="0">
                <a:latin typeface="Arial"/>
                <a:cs typeface="Arial"/>
              </a:rPr>
              <a:t>ristanak žrtve za korišćenje usluga</a:t>
            </a:r>
          </a:p>
          <a:p>
            <a:pPr lvl="0"/>
            <a:r>
              <a:rPr lang="uz-Cyrl-UZ" sz="2400" dirty="0">
                <a:latin typeface="Arial"/>
                <a:cs typeface="Arial"/>
              </a:rPr>
              <a:t>Otpratite žrtvu do pružalaca socijalnih, medicinskih i pravnih usluga, i pružite podršku za pristup ovim uslugama;</a:t>
            </a:r>
            <a:endParaRPr lang="en-US" sz="2400" dirty="0">
              <a:latin typeface="Arial"/>
              <a:cs typeface="Arial"/>
            </a:endParaRPr>
          </a:p>
          <a:p>
            <a:r>
              <a:rPr lang="uz-Cyrl-UZ" sz="2400" dirty="0">
                <a:latin typeface="Arial"/>
                <a:cs typeface="Arial"/>
              </a:rPr>
              <a:t>Vršite upućivanja uz pomoć šifrovanog Međuagencijskog formulara za žrtve rodno zasnovanog nasilja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(u </a:t>
            </a:r>
            <a:r>
              <a:rPr lang="en-US" sz="2400" dirty="0" err="1" smtClean="0">
                <a:latin typeface="Arial"/>
                <a:cs typeface="Arial"/>
              </a:rPr>
              <a:t>predlogu</a:t>
            </a:r>
            <a:r>
              <a:rPr lang="en-US" sz="2400">
                <a:latin typeface="Arial"/>
                <a:cs typeface="Arial"/>
              </a:rPr>
              <a:t>)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5. UPUĆIVANJE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9430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statistike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ta-IN" dirty="0" smtClean="0"/>
              <a:t>I</a:t>
            </a:r>
            <a:r>
              <a:rPr lang="uz-Cyrl-UZ" dirty="0" smtClean="0"/>
              <a:t>straživanj</a:t>
            </a:r>
            <a:r>
              <a:rPr lang="ta-IN" dirty="0" smtClean="0"/>
              <a:t>e</a:t>
            </a:r>
            <a:r>
              <a:rPr lang="uz-Cyrl-UZ" dirty="0" smtClean="0"/>
              <a:t> </a:t>
            </a:r>
            <a:r>
              <a:rPr lang="uz-Cyrl-UZ" dirty="0"/>
              <a:t>Udruženja Atina iz 2017. koje se odnosi na nasilje nad ženama i devojčicama u izbegličkoj i migrantskoj populaciji,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uz-Cyrl-UZ" dirty="0"/>
              <a:t>65% ispitanica je izjavilo kako je preživelo neki oblik fizičkog nasilja, </a:t>
            </a:r>
            <a:endParaRPr lang="ta-IN" dirty="0" smtClean="0"/>
          </a:p>
          <a:p>
            <a:r>
              <a:rPr lang="uz-Cyrl-UZ" dirty="0" smtClean="0"/>
              <a:t>četvrtina ispitanica</a:t>
            </a:r>
            <a:r>
              <a:rPr lang="ta-IN" dirty="0" smtClean="0"/>
              <a:t> je</a:t>
            </a:r>
            <a:r>
              <a:rPr lang="uz-Cyrl-UZ" dirty="0" smtClean="0"/>
              <a:t> preživel</a:t>
            </a:r>
            <a:r>
              <a:rPr lang="ta-IN" dirty="0" smtClean="0"/>
              <a:t>a</a:t>
            </a:r>
            <a:r>
              <a:rPr lang="uz-Cyrl-UZ" dirty="0" smtClean="0"/>
              <a:t> </a:t>
            </a:r>
            <a:r>
              <a:rPr lang="uz-Cyrl-UZ" dirty="0"/>
              <a:t>seksualno nasilje.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653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endParaRPr lang="ta-IN" sz="2400" dirty="0" smtClean="0">
              <a:latin typeface="Arial"/>
              <a:cs typeface="Arial"/>
            </a:endParaRPr>
          </a:p>
          <a:p>
            <a:pPr marL="45720" indent="0">
              <a:buNone/>
            </a:pPr>
            <a:r>
              <a:rPr lang="en-US" sz="2400" dirty="0" smtClean="0">
                <a:latin typeface="Arial"/>
                <a:cs typeface="Arial"/>
              </a:rPr>
              <a:t>K</a:t>
            </a:r>
            <a:r>
              <a:rPr lang="ta-IN" sz="2400" dirty="0" smtClean="0">
                <a:latin typeface="Arial"/>
                <a:cs typeface="Arial"/>
              </a:rPr>
              <a:t>ljučna načela:</a:t>
            </a:r>
          </a:p>
          <a:p>
            <a:endParaRPr lang="ta-IN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latin typeface="Arial"/>
                <a:cs typeface="Arial"/>
              </a:rPr>
              <a:t>Individualizovano pružanje usluga, zasnovano na izborima žrtve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Sveobuhvatna procena koja se koristi za utvrđivanje potreba žrtve</a:t>
            </a:r>
            <a:endParaRPr lang="en-US" sz="2400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lvl="0"/>
            <a:r>
              <a:rPr lang="uz-Cyrl-UZ" sz="2400" dirty="0">
                <a:latin typeface="Arial"/>
                <a:cs typeface="Arial"/>
              </a:rPr>
              <a:t>Participatorni razvoj plana usluga koji ispunjava potrebe žrtve i razvija se u saradnji sa njom </a:t>
            </a:r>
            <a:endParaRPr lang="en-US" sz="2400" dirty="0">
              <a:latin typeface="Arial"/>
              <a:cs typeface="Arial"/>
            </a:endParaRPr>
          </a:p>
          <a:p>
            <a:pPr lvl="0"/>
            <a:r>
              <a:rPr lang="uz-Cyrl-UZ" sz="2400" dirty="0">
                <a:solidFill>
                  <a:srgbClr val="9E4934"/>
                </a:solidFill>
                <a:latin typeface="Arial"/>
                <a:cs typeface="Arial"/>
              </a:rPr>
              <a:t>Dobra koordinacija pružanja usluga.</a:t>
            </a:r>
            <a:endParaRPr lang="en-US" sz="2400" dirty="0">
              <a:solidFill>
                <a:srgbClr val="9E4934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6. </a:t>
            </a:r>
            <a:r>
              <a:rPr lang="en-US" dirty="0" smtClean="0">
                <a:latin typeface="Arial"/>
                <a:cs typeface="Arial"/>
              </a:rPr>
              <a:t>P</a:t>
            </a:r>
            <a:r>
              <a:rPr lang="ta-IN" dirty="0" smtClean="0">
                <a:latin typeface="Arial"/>
                <a:cs typeface="Arial"/>
              </a:rPr>
              <a:t>ružanje podrške i zaštite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5409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endParaRPr lang="ta-IN" dirty="0" smtClean="0"/>
          </a:p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r>
              <a:rPr lang="ta-IN" sz="4000" dirty="0" smtClean="0">
                <a:latin typeface="Arial"/>
                <a:cs typeface="Arial"/>
              </a:rPr>
              <a:t>VEŽBA</a:t>
            </a:r>
          </a:p>
          <a:p>
            <a:pPr marL="45720" indent="0" algn="ctr">
              <a:buNone/>
            </a:pPr>
            <a:r>
              <a:rPr lang="en-US" sz="4000" dirty="0" smtClean="0">
                <a:latin typeface="Arial"/>
                <a:cs typeface="Arial"/>
              </a:rPr>
              <a:t>D</a:t>
            </a:r>
            <a:r>
              <a:rPr lang="ta-IN" sz="4000" dirty="0" smtClean="0">
                <a:latin typeface="Arial"/>
                <a:cs typeface="Arial"/>
              </a:rPr>
              <a:t>a se podsetimo na kratko...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02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a-IN" dirty="0" smtClean="0"/>
          </a:p>
          <a:p>
            <a:pPr algn="ctr"/>
            <a:r>
              <a:rPr lang="ta-IN" dirty="0" smtClean="0"/>
              <a:t>Grupni </a:t>
            </a:r>
            <a:r>
              <a:rPr lang="ta-IN" dirty="0"/>
              <a:t>b</a:t>
            </a:r>
            <a:r>
              <a:rPr lang="ta-IN" dirty="0" smtClean="0"/>
              <a:t>rainstorming ili oluja ideja </a:t>
            </a:r>
          </a:p>
          <a:p>
            <a:pPr algn="ctr"/>
            <a:endParaRPr lang="ta-IN" dirty="0"/>
          </a:p>
          <a:p>
            <a:pPr marL="45720" indent="0" algn="ctr">
              <a:buNone/>
            </a:pPr>
            <a:endParaRPr lang="ta-IN" dirty="0" smtClean="0"/>
          </a:p>
          <a:p>
            <a:endParaRPr lang="ta-IN" dirty="0"/>
          </a:p>
          <a:p>
            <a:r>
              <a:rPr lang="en-US" dirty="0" smtClean="0"/>
              <a:t>R</a:t>
            </a:r>
            <a:r>
              <a:rPr lang="ta-IN" dirty="0" smtClean="0"/>
              <a:t>azdvajanje porodice</a:t>
            </a:r>
          </a:p>
          <a:p>
            <a:r>
              <a:rPr lang="en-US" dirty="0" smtClean="0"/>
              <a:t>P</a:t>
            </a:r>
            <a:r>
              <a:rPr lang="ta-IN" dirty="0" smtClean="0"/>
              <a:t>sihosocijalni stres</a:t>
            </a:r>
          </a:p>
          <a:p>
            <a:r>
              <a:rPr lang="en-US" dirty="0" smtClean="0"/>
              <a:t>T</a:t>
            </a:r>
            <a:r>
              <a:rPr lang="ta-IN" dirty="0" smtClean="0"/>
              <a:t>rauma</a:t>
            </a:r>
          </a:p>
          <a:p>
            <a:r>
              <a:rPr lang="en-US" dirty="0" smtClean="0"/>
              <a:t>F</a:t>
            </a:r>
            <a:r>
              <a:rPr lang="ta-IN" dirty="0" smtClean="0"/>
              <a:t>izičke povrede</a:t>
            </a:r>
          </a:p>
          <a:p>
            <a:r>
              <a:rPr lang="en-US" dirty="0" smtClean="0"/>
              <a:t>R</a:t>
            </a:r>
            <a:r>
              <a:rPr lang="ta-IN" dirty="0" smtClean="0"/>
              <a:t>izik od eksplatacije</a:t>
            </a:r>
          </a:p>
          <a:p>
            <a:r>
              <a:rPr lang="en-US" dirty="0" smtClean="0"/>
              <a:t>R</a:t>
            </a:r>
            <a:r>
              <a:rPr lang="ta-IN" dirty="0" smtClean="0"/>
              <a:t>izik od rodno zasnovanog nasilja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"/>
                <a:cs typeface="Arial"/>
              </a:rPr>
              <a:t>I</a:t>
            </a:r>
            <a:r>
              <a:rPr lang="ta-IN" sz="2800" dirty="0" smtClean="0">
                <a:latin typeface="Arial"/>
                <a:cs typeface="Arial"/>
              </a:rPr>
              <a:t>zazovi i rizici sa kojima se suočavaju žene i devojčice Migrantkinje i izbeglice</a:t>
            </a:r>
            <a:endParaRPr lang="en-US"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662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hr-HR" dirty="0" smtClean="0"/>
              <a:t>POL – biolo</a:t>
            </a:r>
            <a:r>
              <a:rPr lang="ta-IN" dirty="0" smtClean="0"/>
              <a:t>š</a:t>
            </a:r>
            <a:r>
              <a:rPr lang="hr-HR" dirty="0" smtClean="0"/>
              <a:t>ki konstrukt</a:t>
            </a:r>
          </a:p>
          <a:p>
            <a:endParaRPr lang="hr-HR" dirty="0" smtClean="0"/>
          </a:p>
          <a:p>
            <a:pPr algn="ctr"/>
            <a:r>
              <a:rPr lang="hr-HR" dirty="0" smtClean="0"/>
              <a:t>ROD – dru</a:t>
            </a:r>
            <a:r>
              <a:rPr lang="ta-IN" dirty="0" smtClean="0"/>
              <a:t>š</a:t>
            </a:r>
            <a:r>
              <a:rPr lang="hr-HR" dirty="0" smtClean="0"/>
              <a:t>tveni konstrukt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8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ta-IN" dirty="0" smtClean="0"/>
          </a:p>
          <a:p>
            <a:pPr algn="ctr"/>
            <a:endParaRPr lang="ta-IN" dirty="0"/>
          </a:p>
          <a:p>
            <a:pPr algn="ctr"/>
            <a:endParaRPr lang="ta-IN" dirty="0" smtClean="0"/>
          </a:p>
          <a:p>
            <a:pPr algn="ctr"/>
            <a:r>
              <a:rPr lang="ta-IN" b="1" dirty="0" smtClean="0"/>
              <a:t>RODNA ULOGA</a:t>
            </a:r>
          </a:p>
          <a:p>
            <a:pPr marL="45720" indent="0">
              <a:buNone/>
            </a:pPr>
            <a:endParaRPr lang="ta-IN" dirty="0" smtClean="0"/>
          </a:p>
          <a:p>
            <a:pPr marL="45720" indent="0" algn="ctr">
              <a:buNone/>
            </a:pPr>
            <a:r>
              <a:rPr lang="ta-IN" dirty="0" smtClean="0"/>
              <a:t>Očekivanje da otelotvore sva sećanja na zemlju porekla kroz brigu o deci, domaćinstvu, jezik i hrana</a:t>
            </a:r>
          </a:p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endParaRPr lang="ta-IN" dirty="0" smtClean="0"/>
          </a:p>
          <a:p>
            <a:pPr marL="45720" indent="0">
              <a:buNone/>
            </a:pPr>
            <a:r>
              <a:rPr lang="ta-IN" dirty="0" smtClean="0"/>
              <a:t>Pitanje:</a:t>
            </a:r>
          </a:p>
          <a:p>
            <a:pPr marL="45720" indent="0">
              <a:buNone/>
            </a:pPr>
            <a:r>
              <a:rPr lang="ta-IN" dirty="0" smtClean="0"/>
              <a:t>Na koji način to utiče na proces oporavka, integraciju u novo društvo i stvaranje nezavisnosti???</a:t>
            </a:r>
          </a:p>
          <a:p>
            <a:pPr marL="45720" indent="0">
              <a:buNone/>
            </a:pPr>
            <a:endParaRPr lang="ta-IN" dirty="0"/>
          </a:p>
          <a:p>
            <a:pPr marL="45720" indent="0">
              <a:buNone/>
            </a:pPr>
            <a:endParaRPr lang="ta-IN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/>
              <a:t>žene  migrantkinje i izbeglice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674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ta-IN" sz="2400" dirty="0" smtClean="0">
              <a:latin typeface="Arial"/>
              <a:cs typeface="Arial"/>
            </a:endParaRPr>
          </a:p>
          <a:p>
            <a:r>
              <a:rPr lang="hr-HR" sz="2400" dirty="0" smtClean="0">
                <a:latin typeface="Arial"/>
                <a:cs typeface="Arial"/>
              </a:rPr>
              <a:t>štetni postupci izvršeni protiv volje osobe koji su zasnovani na društveno pripisanim (tj. rodnim) razlikama između muškaraca i žena</a:t>
            </a:r>
          </a:p>
          <a:p>
            <a:endParaRPr lang="hr-HR" sz="2400" dirty="0" smtClean="0">
              <a:latin typeface="Arial"/>
              <a:cs typeface="Arial"/>
            </a:endParaRPr>
          </a:p>
          <a:p>
            <a:r>
              <a:rPr lang="hr-HR" sz="2400" dirty="0" smtClean="0">
                <a:latin typeface="Arial"/>
                <a:cs typeface="Arial"/>
              </a:rPr>
              <a:t>postupci koji nanose fizičku, polnu ili mentalnu štetu ili patnju, pretnje takvim postupcima, prinuda i razni vidovi lišavanja slobode</a:t>
            </a:r>
          </a:p>
          <a:p>
            <a:endParaRPr lang="hr-HR" sz="2400" dirty="0" smtClean="0">
              <a:latin typeface="Arial"/>
              <a:cs typeface="Arial"/>
            </a:endParaRPr>
          </a:p>
          <a:p>
            <a:r>
              <a:rPr lang="hr-HR" sz="2400" dirty="0" smtClean="0">
                <a:latin typeface="Arial"/>
                <a:cs typeface="Arial"/>
              </a:rPr>
              <a:t>nasilje počinjeno nad ženom zato što je žena, odnosno ono koje nesrazmerno pogađa žene</a:t>
            </a:r>
            <a:endParaRPr lang="hr-HR" sz="2400" dirty="0">
              <a:latin typeface="Arial"/>
              <a:cs typeface="Arial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a-IN" dirty="0" smtClean="0">
                <a:latin typeface="Arial"/>
                <a:cs typeface="Arial"/>
              </a:rPr>
              <a:t>RODNO ZASNOVANO NASILJE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40093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 algn="ctr">
              <a:buNone/>
            </a:pPr>
            <a:endParaRPr lang="ta-IN" dirty="0" smtClean="0"/>
          </a:p>
          <a:p>
            <a:pPr marL="45720" indent="0" algn="ctr">
              <a:buNone/>
            </a:pPr>
            <a:r>
              <a:rPr lang="ta-IN" b="1" dirty="0" smtClean="0"/>
              <a:t>Uzrok rodno zanovanog nasilja je </a:t>
            </a:r>
          </a:p>
          <a:p>
            <a:pPr marL="45720" indent="0" algn="ctr">
              <a:buNone/>
            </a:pPr>
            <a:r>
              <a:rPr lang="ta-IN" b="1" dirty="0" smtClean="0"/>
              <a:t>ZLOUPOTREBA MOĆI</a:t>
            </a:r>
          </a:p>
          <a:p>
            <a:pPr marL="45720" indent="0" algn="ctr">
              <a:buNone/>
            </a:pPr>
            <a:endParaRPr lang="ta-IN" dirty="0"/>
          </a:p>
          <a:p>
            <a:pPr marL="45720" indent="0" algn="ctr">
              <a:buNone/>
            </a:pPr>
            <a:endParaRPr lang="ta-IN" dirty="0" smtClean="0"/>
          </a:p>
          <a:p>
            <a:pPr marL="45720" indent="0" algn="ctr">
              <a:buNone/>
            </a:pPr>
            <a:endParaRPr lang="ta-IN" dirty="0" smtClean="0"/>
          </a:p>
          <a:p>
            <a:pPr marL="45720" indent="0" algn="ctr">
              <a:buNone/>
            </a:pPr>
            <a:r>
              <a:rPr lang="ta-IN" sz="2800" dirty="0" smtClean="0"/>
              <a:t>Konflikt, rat, siromaštvo, alkohol, zloupotreba psihoaktivnih supstanci i dr. su faktori koji doprinose...</a:t>
            </a:r>
            <a:endParaRPr lang="ta-IN" sz="2800" dirty="0"/>
          </a:p>
          <a:p>
            <a:pPr marL="45720" indent="0" algn="ctr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59752" y="4946904"/>
            <a:ext cx="1951209" cy="1673352"/>
          </a:xfrm>
        </p:spPr>
        <p:txBody>
          <a:bodyPr/>
          <a:lstStyle/>
          <a:p>
            <a:r>
              <a:rPr lang="en-US" dirty="0" smtClean="0"/>
              <a:t>R</a:t>
            </a:r>
            <a:r>
              <a:rPr lang="ta-IN" dirty="0" smtClean="0"/>
              <a:t>odno</a:t>
            </a:r>
            <a:br>
              <a:rPr lang="ta-IN" dirty="0" smtClean="0"/>
            </a:br>
            <a:r>
              <a:rPr lang="ta-IN" dirty="0" smtClean="0"/>
              <a:t>zasnovano nasilje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6366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3794</TotalTime>
  <Words>2093</Words>
  <Application>Microsoft Macintosh PowerPoint</Application>
  <PresentationFormat>On-screen Show (4:3)</PresentationFormat>
  <Paragraphs>270</Paragraphs>
  <Slides>30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Grid</vt:lpstr>
      <vt:lpstr>ZAŠTITA MIGRANTKINJA I IZBEGLICA</vt:lpstr>
      <vt:lpstr>PowerPoint Presentation</vt:lpstr>
      <vt:lpstr>statistike</vt:lpstr>
      <vt:lpstr>PowerPoint Presentation</vt:lpstr>
      <vt:lpstr>Izazovi i rizici sa kojima se suočavaju žene i devojčice Migrantkinje i izbeglice</vt:lpstr>
      <vt:lpstr>PowerPoint Presentation</vt:lpstr>
      <vt:lpstr>žene  migrantkinje i izbeglice</vt:lpstr>
      <vt:lpstr>RODNO ZASNOVANO NASILJE</vt:lpstr>
      <vt:lpstr>Rodno zasnovano nasilje</vt:lpstr>
      <vt:lpstr>Podrška NA TERENU</vt:lpstr>
      <vt:lpstr>Zakonska regulativa </vt:lpstr>
      <vt:lpstr>Zakonska regulativa </vt:lpstr>
      <vt:lpstr>Istanbulska konvencija</vt:lpstr>
      <vt:lpstr>Zakonska regulativa</vt:lpstr>
      <vt:lpstr>Zakonska regulativa</vt:lpstr>
      <vt:lpstr>PowerPoint Presentation</vt:lpstr>
      <vt:lpstr>PowerPoint Presentation</vt:lpstr>
      <vt:lpstr>STANDARDNE OPERATIVNE PROCEDURE RS za zaštitu lica iz mešovitih migracija od rodno zasnovanog nasilja</vt:lpstr>
      <vt:lpstr>1. Informisanje </vt:lpstr>
      <vt:lpstr>1. informisanje</vt:lpstr>
      <vt:lpstr>2. Registracija i agilna zastita</vt:lpstr>
      <vt:lpstr>3. Preliminarna identifikacija i početna procena </vt:lpstr>
      <vt:lpstr>NAJČEŠĆE ŽRTVE</vt:lpstr>
      <vt:lpstr>... I KAKO IH PREPOZNATI</vt:lpstr>
      <vt:lpstr>LIČNI FAKTORI RIZIKA</vt:lpstr>
      <vt:lpstr>SPOLJNI FAKTORI RIZIKA</vt:lpstr>
      <vt:lpstr>4. HITNE MERE ZAŠTITE</vt:lpstr>
      <vt:lpstr>PowerPoint Presentation</vt:lpstr>
      <vt:lpstr>5. UPUĆIVANJE</vt:lpstr>
      <vt:lpstr>6. Pružanje podrške i zaštite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ZAŠTITA MIGRANTKINJA I IZBEGLICA</dc:title>
  <dc:creator>Danijela Radic</dc:creator>
  <cp:lastModifiedBy>Danijela Radic</cp:lastModifiedBy>
  <cp:revision>50</cp:revision>
  <dcterms:created xsi:type="dcterms:W3CDTF">2018-03-07T10:54:39Z</dcterms:created>
  <dcterms:modified xsi:type="dcterms:W3CDTF">2018-10-18T09:47:52Z</dcterms:modified>
</cp:coreProperties>
</file>